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_rels/notesSlide2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12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10.png" ContentType="image/png"/>
  <Override PartName="/ppt/media/image37.png" ContentType="image/png"/>
  <Override PartName="/ppt/media/image7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s/comment14.xml" ContentType="application/vnd.openxmlformats-officedocument.presentationml.comments+xml"/>
  <Override PartName="/ppt/commentAuthors.xml" ContentType="application/vnd.openxmlformats-officedocument.presentationml.commentAuthor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</p:sldIdLst>
  <p:sldSz cx="9144000" cy="5143500"/>
  <p:notesSz cx="6858000" cy="9144000"/>
</p:presentation>
</file>

<file path=ppt/commentAuthors.xml><?xml version="1.0" encoding="utf-8"?>
<p:cmAuthorLst xmlns:p="http://schemas.openxmlformats.org/presentationml/2006/main">
  <p:cmAuthor id="0" name="Zbyszek Jedrzejewski-Szmek" initials="ZJ" lastIdx="2" clrIdx="0"/>
</p:cmAuthorLst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commentAuthors" Target="commentAuthors.xml"/>
</Relationships>
</file>

<file path=ppt/comments/comment14.xml><?xml version="1.0" encoding="utf-8"?>
<p:cmLst xmlns:p="http://schemas.openxmlformats.org/presentationml/2006/main">
  <p:cm authorId="0" dt="2023-06-30T13:34:19.523000000" idx="1">
    <p:pos x="2159" y="360"/>
    <p:text>Not "forces". The release is voluntary. The 5ms target is just what the cpython threads attempt to do.</p:text>
  </p:cm>
  <p:cm authorId="0" dt="2023-06-30T13:34:19.523000000" idx="2">
    <p:pos x="2159" y="360"/>
    <p:text>I think this line should be deleted. For non-cpython code, this is not meaningful.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7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7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A5865A5E-D1CD-4523-BF44-176C45C54304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160" cy="3428280"/>
          </a:xfrm>
          <a:prstGeom prst="rect">
            <a:avLst/>
          </a:prstGeom>
        </p:spPr>
      </p:sp>
      <p:sp>
        <p:nvSpPr>
          <p:cNvPr id="51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91440" bIns="91440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Arial"/>
                <a:ea typeface="Arial"/>
              </a:rPr>
              <a:t>(present kitchen) Based on our example here, what would be the fastest way to make me a taco?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160" cy="3428280"/>
          </a:xfrm>
          <a:prstGeom prst="rect">
            <a:avLst/>
          </a:prstGeom>
        </p:spPr>
      </p:sp>
      <p:sp>
        <p:nvSpPr>
          <p:cNvPr id="51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91440" bIns="91440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Arial"/>
                <a:ea typeface="Arial"/>
              </a:rPr>
              <a:t>Define what a lock is, keep the kitchen analogy (it’s a good one). “mutex lock” (mutual exclusion). “The lock is explicitly released and re-acquired periodically by each Python thread, specifically after approximately every 100 bytecode instructions executed within the interpreter. This allows other threads within the Python process to run, if present.</a:t>
            </a:r>
            <a:endParaRPr b="0" lang="en-US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endParaRPr b="0" lang="en-US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Arial"/>
                <a:ea typeface="Arial"/>
              </a:rPr>
              <a:t>The lock is also released in some circumstances, allowing other threads to run.</a:t>
            </a:r>
            <a:endParaRPr b="0" lang="en-US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endParaRPr b="0" lang="en-US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Arial"/>
                <a:ea typeface="Arial"/>
              </a:rPr>
              <a:t>An important example is when a thread performs an I/O operation, such as reading or writing from an external resource like a file, socket, or device.</a:t>
            </a:r>
            <a:endParaRPr b="0" lang="en-US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endParaRPr b="0" lang="en-US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Arial"/>
                <a:ea typeface="Arial"/>
              </a:rPr>
              <a:t>The lock is also explicitly released by some third-party Python libraries when performing computationally expensive operations in C-code.”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160" cy="3428280"/>
          </a:xfrm>
          <a:prstGeom prst="rect">
            <a:avLst/>
          </a:prstGeom>
        </p:spPr>
      </p:sp>
      <p:sp>
        <p:nvSpPr>
          <p:cNvPr id="51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91440" bIns="91440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Arial"/>
                <a:ea typeface="Arial"/>
              </a:rPr>
              <a:t>For the first part of this tutorial, we’ll talk about embarrassingly parallel workflows. If you’re not familiar with the term embarrassing, it’s quite a simple concept…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160" cy="3428280"/>
          </a:xfrm>
          <a:prstGeom prst="rect">
            <a:avLst/>
          </a:prstGeom>
        </p:spPr>
      </p:sp>
      <p:sp>
        <p:nvSpPr>
          <p:cNvPr id="50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91440" bIns="91440">
            <a:noAutofit/>
          </a:bodyPr>
          <a:p>
            <a:pPr marL="158760" indent="-216000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Arial"/>
                <a:ea typeface="Arial"/>
              </a:rPr>
              <a:t>We have a head chef and a group of sous chefs who are trying to make a pasta carbonara as quickly as possible to feed hungry people. Tasks are (1) inventory the vegetables, (2) was and chop vegetables and cook them in a pot to a sauce, (3) boil and strain noodles. Everything is returned to the head chef, who then plates the final dish.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160" cy="3428280"/>
          </a:xfrm>
          <a:prstGeom prst="rect">
            <a:avLst/>
          </a:prstGeom>
        </p:spPr>
      </p:sp>
      <p:sp>
        <p:nvSpPr>
          <p:cNvPr id="50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91440" bIns="91440">
            <a:noAutofit/>
          </a:bodyPr>
          <a:p>
            <a:pPr marL="158760" indent="-216000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Arial"/>
                <a:ea typeface="Arial"/>
              </a:rPr>
              <a:t>We have a head chef and a group of sous chefs who are trying to make a pasta carbonara as quickly as possible to feed hungry people. Tasks are (1) inventory the vegetables, (2) was and chop vegetables and cook them in a pot to a sauce, (3) boil and strain noodles. Everything is returned to the head chef, who then plates the final dish.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160" cy="3428280"/>
          </a:xfrm>
          <a:prstGeom prst="rect">
            <a:avLst/>
          </a:prstGeom>
        </p:spPr>
      </p:sp>
      <p:sp>
        <p:nvSpPr>
          <p:cNvPr id="51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91440" bIns="91440">
            <a:noAutofit/>
          </a:bodyPr>
          <a:p>
            <a:pPr marL="158760" indent="-216000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Arial"/>
                <a:ea typeface="Arial"/>
              </a:rPr>
              <a:t>We have a head chef and a group of sous chefs who are trying to make a pasta carbonara as quickly as possible to feed hungry people. Tasks are (1) inventory the vegetables, (2) was and chop vegetables and cook them in a pot to a sauce, (3) boil and strain noodles. Everything is returned to the head chef, who then plates the final dish.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1176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19248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7320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19760" cy="2652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31176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19248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7320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19760" cy="2652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31176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19248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07320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19760" cy="2652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body"/>
          </p:nvPr>
        </p:nvSpPr>
        <p:spPr>
          <a:xfrm>
            <a:off x="31176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 type="body"/>
          </p:nvPr>
        </p:nvSpPr>
        <p:spPr>
          <a:xfrm>
            <a:off x="319248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 type="body"/>
          </p:nvPr>
        </p:nvSpPr>
        <p:spPr>
          <a:xfrm>
            <a:off x="607320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19760" cy="2652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19760" cy="2652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body"/>
          </p:nvPr>
        </p:nvSpPr>
        <p:spPr>
          <a:xfrm>
            <a:off x="31176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3" name="PlaceHolder 6"/>
          <p:cNvSpPr>
            <a:spLocks noGrp="1"/>
          </p:cNvSpPr>
          <p:nvPr>
            <p:ph type="body"/>
          </p:nvPr>
        </p:nvSpPr>
        <p:spPr>
          <a:xfrm>
            <a:off x="319248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4" name="PlaceHolder 7"/>
          <p:cNvSpPr>
            <a:spLocks noGrp="1"/>
          </p:cNvSpPr>
          <p:nvPr>
            <p:ph type="body"/>
          </p:nvPr>
        </p:nvSpPr>
        <p:spPr>
          <a:xfrm>
            <a:off x="607320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19760" cy="2652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 type="body"/>
          </p:nvPr>
        </p:nvSpPr>
        <p:spPr>
          <a:xfrm>
            <a:off x="31176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1" name="PlaceHolder 6"/>
          <p:cNvSpPr>
            <a:spLocks noGrp="1"/>
          </p:cNvSpPr>
          <p:nvPr>
            <p:ph type="body"/>
          </p:nvPr>
        </p:nvSpPr>
        <p:spPr>
          <a:xfrm>
            <a:off x="319248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2" name="PlaceHolder 7"/>
          <p:cNvSpPr>
            <a:spLocks noGrp="1"/>
          </p:cNvSpPr>
          <p:nvPr>
            <p:ph type="body"/>
          </p:nvPr>
        </p:nvSpPr>
        <p:spPr>
          <a:xfrm>
            <a:off x="607320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19760" cy="2652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9" name="PlaceHolder 5"/>
          <p:cNvSpPr>
            <a:spLocks noGrp="1"/>
          </p:cNvSpPr>
          <p:nvPr>
            <p:ph type="body"/>
          </p:nvPr>
        </p:nvSpPr>
        <p:spPr>
          <a:xfrm>
            <a:off x="31176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0" name="PlaceHolder 6"/>
          <p:cNvSpPr>
            <a:spLocks noGrp="1"/>
          </p:cNvSpPr>
          <p:nvPr>
            <p:ph type="body"/>
          </p:nvPr>
        </p:nvSpPr>
        <p:spPr>
          <a:xfrm>
            <a:off x="319248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1" name="PlaceHolder 7"/>
          <p:cNvSpPr>
            <a:spLocks noGrp="1"/>
          </p:cNvSpPr>
          <p:nvPr>
            <p:ph type="body"/>
          </p:nvPr>
        </p:nvSpPr>
        <p:spPr>
          <a:xfrm>
            <a:off x="6073200" y="2936520"/>
            <a:ext cx="274320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18320"/>
            <a:ext cx="851976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027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2998080"/>
            <a:ext cx="91432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63d29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9760" cy="572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5045760"/>
            <a:ext cx="9143280" cy="97200"/>
          </a:xfrm>
          <a:prstGeom prst="rect">
            <a:avLst/>
          </a:prstGeom>
          <a:solidFill>
            <a:srgbClr val="63d29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9760" cy="572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027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2998080"/>
            <a:ext cx="91432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63d29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0" y="5045760"/>
            <a:ext cx="9143280" cy="97200"/>
          </a:xfrm>
          <a:prstGeom prst="rect">
            <a:avLst/>
          </a:prstGeom>
          <a:solidFill>
            <a:srgbClr val="63d29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PlaceHolder 2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9760" cy="572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9760" cy="572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 fontScale="6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 fontScale="6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9760" cy="572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0" y="5045760"/>
            <a:ext cx="9143280" cy="97200"/>
          </a:xfrm>
          <a:prstGeom prst="rect">
            <a:avLst/>
          </a:prstGeom>
          <a:solidFill>
            <a:srgbClr val="63d29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PlaceHolder 2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9760" cy="572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slideLayout" Target="../slideLayouts/slideLayout65.xml"/><Relationship Id="rId10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3" Type="http://schemas.openxmlformats.org/officeDocument/2006/relationships/comments" Target="../comments/comment14.xml"/><Relationship Id="rId4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9" Type="http://schemas.openxmlformats.org/officeDocument/2006/relationships/image" Target="../media/image23.png"/><Relationship Id="rId10" Type="http://schemas.openxmlformats.org/officeDocument/2006/relationships/image" Target="../media/image24.png"/><Relationship Id="rId11" Type="http://schemas.openxmlformats.org/officeDocument/2006/relationships/image" Target="../media/image25.png"/><Relationship Id="rId12" Type="http://schemas.openxmlformats.org/officeDocument/2006/relationships/image" Target="../media/image26.png"/><Relationship Id="rId13" Type="http://schemas.openxmlformats.org/officeDocument/2006/relationships/slideLayout" Target="../slideLayouts/slideLayout6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8" Type="http://schemas.openxmlformats.org/officeDocument/2006/relationships/image" Target="../media/image34.png"/><Relationship Id="rId9" Type="http://schemas.openxmlformats.org/officeDocument/2006/relationships/image" Target="../media/image35.png"/><Relationship Id="rId10" Type="http://schemas.openxmlformats.org/officeDocument/2006/relationships/image" Target="../media/image36.png"/><Relationship Id="rId11" Type="http://schemas.openxmlformats.org/officeDocument/2006/relationships/image" Target="../media/image37.png"/><Relationship Id="rId12" Type="http://schemas.openxmlformats.org/officeDocument/2006/relationships/image" Target="../media/image38.png"/><Relationship Id="rId13" Type="http://schemas.openxmlformats.org/officeDocument/2006/relationships/image" Target="../media/image39.png"/><Relationship Id="rId14" Type="http://schemas.openxmlformats.org/officeDocument/2006/relationships/image" Target="../media/image40.png"/><Relationship Id="rId15" Type="http://schemas.openxmlformats.org/officeDocument/2006/relationships/slideLayout" Target="../slideLayouts/slideLayout52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hyperlink" Target="https://github.com/mpi4py/mpi4py/" TargetMode="External"/><Relationship Id="rId2" Type="http://schemas.openxmlformats.org/officeDocument/2006/relationships/hyperlink" Target="https://ipyparallel.readthedocs.io/en/latest/" TargetMode="External"/><Relationship Id="rId3" Type="http://schemas.openxmlformats.org/officeDocument/2006/relationships/hyperlink" Target="https://github.com/ray-project/ray" TargetMode="External"/><Relationship Id="rId4" Type="http://schemas.openxmlformats.org/officeDocument/2006/relationships/hyperlink" Target="https://github.com/modin-project/modin" TargetMode="External"/><Relationship Id="rId5" Type="http://schemas.openxmlformats.org/officeDocument/2006/relationships/hyperlink" Target="https://www.bodo.ai/" TargetMode="External"/><Relationship Id="rId6" Type="http://schemas.openxmlformats.org/officeDocument/2006/relationships/hyperlink" Target="https://spark.apache.org/docs/latest/api/python/index.html" TargetMode="External"/><Relationship Id="rId7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hyperlink" Target="https://pythonspeed.com/articles/python-gil/" TargetMode="External"/><Relationship Id="rId2" Type="http://schemas.openxmlformats.org/officeDocument/2006/relationships/hyperlink" Target="https://superfastpython.com/numpy-vs-gil/" TargetMode="External"/><Relationship Id="rId3" Type="http://schemas.openxmlformats.org/officeDocument/2006/relationships/hyperlink" Target="https://realpython.com/python-gil/#what-problem-did-the-gil-solve-for-python" TargetMode="External"/><Relationship Id="rId4" Type="http://schemas.openxmlformats.org/officeDocument/2006/relationships/hyperlink" Target="https://www.python-course.eu/threads.php" TargetMode="External"/><Relationship Id="rId5" Type="http://schemas.openxmlformats.org/officeDocument/2006/relationships/hyperlink" Target="https://superfastpython.com/threads-vs-processes-share-data/" TargetMode="External"/><Relationship Id="rId6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311760" y="18288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But how is a kitchen related to a computer???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311760" y="756360"/>
            <a:ext cx="39992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marL="270000" indent="-227880">
              <a:lnSpc>
                <a:spcPct val="115000"/>
              </a:lnSpc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Key concepts: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1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Process</a:t>
            </a:r>
            <a:endParaRPr b="0" lang="en-US" sz="1500" spc="-1" strike="noStrike">
              <a:latin typeface="Arial"/>
            </a:endParaRPr>
          </a:p>
          <a:p>
            <a:pPr lvl="1" marL="720000" indent="-310320">
              <a:lnSpc>
                <a:spcPct val="115000"/>
              </a:lnSpc>
              <a:buClr>
                <a:srgbClr val="616161"/>
              </a:buClr>
              <a:buFont typeface="Proxima Nova"/>
              <a:buChar char="○"/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Proxima Nova"/>
                <a:ea typeface="Proxima Nova"/>
              </a:rPr>
              <a:t>An instance of a program being executed, for us the Python interpreter interpreting your script. Can spin up threads.</a:t>
            </a:r>
            <a:endParaRPr b="0" lang="en-US" sz="1300" spc="-1" strike="noStrike">
              <a:latin typeface="Arial"/>
            </a:endParaRPr>
          </a:p>
          <a:p>
            <a:pPr marL="457200" indent="-32328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1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Thread</a:t>
            </a:r>
            <a:endParaRPr b="0" lang="en-US" sz="1500" spc="-1" strike="noStrike">
              <a:latin typeface="Arial"/>
            </a:endParaRPr>
          </a:p>
          <a:p>
            <a:pPr lvl="1" marL="720000" indent="-310320">
              <a:lnSpc>
                <a:spcPct val="115000"/>
              </a:lnSpc>
              <a:buClr>
                <a:srgbClr val="616161"/>
              </a:buClr>
              <a:buFont typeface="Proxima Nova"/>
              <a:buChar char="○"/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Proxima Nova"/>
                <a:ea typeface="Proxima Nova"/>
              </a:rPr>
              <a:t>A unit of computation sent to CPU for execution.</a:t>
            </a:r>
            <a:endParaRPr b="0" lang="en-US" sz="1300" spc="-1" strike="noStrike">
              <a:latin typeface="Arial"/>
            </a:endParaRPr>
          </a:p>
          <a:p>
            <a:pPr marL="457200" indent="-32328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1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Number of cores</a:t>
            </a:r>
            <a:endParaRPr b="0" lang="en-US" sz="1500" spc="-1" strike="noStrike">
              <a:latin typeface="Arial"/>
            </a:endParaRPr>
          </a:p>
          <a:p>
            <a:pPr lvl="1" marL="720000" indent="-310320">
              <a:lnSpc>
                <a:spcPct val="115000"/>
              </a:lnSpc>
              <a:buClr>
                <a:srgbClr val="616161"/>
              </a:buClr>
              <a:buFont typeface="Proxima Nova"/>
              <a:buChar char="○"/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The number of independent units in your CPU that execute threads.</a:t>
            </a:r>
            <a:endParaRPr b="0" lang="en-US" sz="1300" spc="-1" strike="noStrike">
              <a:latin typeface="Arial"/>
            </a:endParaRPr>
          </a:p>
          <a:p>
            <a:pPr marL="457200" indent="-32328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1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Memory</a:t>
            </a:r>
            <a:endParaRPr b="0" lang="en-US" sz="1500" spc="-1" strike="noStrike">
              <a:latin typeface="Arial"/>
            </a:endParaRPr>
          </a:p>
          <a:p>
            <a:pPr lvl="1" marL="720000" indent="-310320">
              <a:lnSpc>
                <a:spcPct val="115000"/>
              </a:lnSpc>
              <a:buClr>
                <a:srgbClr val="616161"/>
              </a:buClr>
              <a:buFont typeface="Proxima Nova"/>
              <a:buChar char="○"/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Proxima Nova"/>
                <a:ea typeface="Proxima Nova"/>
              </a:rPr>
              <a:t>Where information/variables are kept/updated during execution.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307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243847B-768B-4F50-836D-98755CCAA960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308" name="CustomShape 4"/>
          <p:cNvSpPr/>
          <p:nvPr/>
        </p:nvSpPr>
        <p:spPr>
          <a:xfrm>
            <a:off x="4832280" y="864360"/>
            <a:ext cx="3999240" cy="38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Elements of our kitchen metaphor: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Sous chefs, each with their own dako task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Fixed number of workstations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Dish logbook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Head Chef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So which element is which?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Process: Chef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Thread: Sous chef with a task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Number of cores: Number of workstations in the kitchen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Memory: Dish logbook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" dur="indefinite" restart="never" nodeType="tmRoot">
          <p:childTnLst>
            <p:seq>
              <p:cTn id="9" dur="indefinite" nodeType="mainSeq">
                <p:childTnLst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ustomShape 1"/>
          <p:cNvSpPr/>
          <p:nvPr/>
        </p:nvSpPr>
        <p:spPr>
          <a:xfrm>
            <a:off x="491760" y="1234080"/>
            <a:ext cx="7979760" cy="3530160"/>
          </a:xfrm>
          <a:prstGeom prst="bevel">
            <a:avLst>
              <a:gd name="adj" fmla="val 0"/>
            </a:avLst>
          </a:prstGeom>
          <a:solidFill>
            <a:srgbClr val="f3f3f3"/>
          </a:solidFill>
          <a:ln w="9360">
            <a:solidFill>
              <a:srgbClr val="7f7f7f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10" name="Google Shape;132;g255b1b52d27_0_19" descr=""/>
          <p:cNvPicPr/>
          <p:nvPr/>
        </p:nvPicPr>
        <p:blipFill>
          <a:blip r:embed="rId1"/>
          <a:stretch/>
        </p:blipFill>
        <p:spPr>
          <a:xfrm rot="11505000">
            <a:off x="2964600" y="1584360"/>
            <a:ext cx="1136880" cy="1139400"/>
          </a:xfrm>
          <a:prstGeom prst="rect">
            <a:avLst/>
          </a:prstGeom>
          <a:ln>
            <a:noFill/>
          </a:ln>
        </p:spPr>
      </p:pic>
      <p:sp>
        <p:nvSpPr>
          <p:cNvPr id="311" name="CustomShape 2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Most efficient way for a single dako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 rot="16200000">
            <a:off x="7080840" y="2610000"/>
            <a:ext cx="2015280" cy="76680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CustomShape 4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940CE9C-F6D4-4409-B81D-57B7FF8AF54B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pic>
        <p:nvPicPr>
          <p:cNvPr id="314" name="Google Shape;136;g255b1b52d27_0_19" descr=""/>
          <p:cNvPicPr/>
          <p:nvPr/>
        </p:nvPicPr>
        <p:blipFill>
          <a:blip r:embed="rId2"/>
          <a:stretch/>
        </p:blipFill>
        <p:spPr>
          <a:xfrm rot="16200000">
            <a:off x="384480" y="2430000"/>
            <a:ext cx="1136880" cy="1139400"/>
          </a:xfrm>
          <a:prstGeom prst="rect">
            <a:avLst/>
          </a:prstGeom>
          <a:ln>
            <a:noFill/>
          </a:ln>
        </p:spPr>
      </p:pic>
      <p:sp>
        <p:nvSpPr>
          <p:cNvPr id="315" name="CustomShape 5"/>
          <p:cNvSpPr/>
          <p:nvPr/>
        </p:nvSpPr>
        <p:spPr>
          <a:xfrm>
            <a:off x="1862280" y="1234080"/>
            <a:ext cx="6609600" cy="76680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CustomShape 6"/>
          <p:cNvSpPr/>
          <p:nvPr/>
        </p:nvSpPr>
        <p:spPr>
          <a:xfrm>
            <a:off x="1862280" y="3997800"/>
            <a:ext cx="6609600" cy="76680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17" name="Google Shape;139;g255b1b52d27_0_19" descr=""/>
          <p:cNvPicPr/>
          <p:nvPr/>
        </p:nvPicPr>
        <p:blipFill>
          <a:blip r:embed="rId3"/>
          <a:srcRect l="1975" t="22247" r="1705" b="29626"/>
          <a:stretch/>
        </p:blipFill>
        <p:spPr>
          <a:xfrm>
            <a:off x="3377880" y="1234080"/>
            <a:ext cx="1535040" cy="766800"/>
          </a:xfrm>
          <a:prstGeom prst="rect">
            <a:avLst/>
          </a:prstGeom>
          <a:ln>
            <a:noFill/>
          </a:ln>
        </p:spPr>
      </p:pic>
      <p:pic>
        <p:nvPicPr>
          <p:cNvPr id="318" name="Google Shape;140;g255b1b52d27_0_19" descr=""/>
          <p:cNvPicPr/>
          <p:nvPr/>
        </p:nvPicPr>
        <p:blipFill>
          <a:blip r:embed="rId4"/>
          <a:srcRect l="11628" t="11974" r="10974" b="11943"/>
          <a:stretch/>
        </p:blipFill>
        <p:spPr>
          <a:xfrm rot="10800000">
            <a:off x="6055560" y="4002480"/>
            <a:ext cx="771120" cy="758160"/>
          </a:xfrm>
          <a:prstGeom prst="rect">
            <a:avLst/>
          </a:prstGeom>
          <a:ln>
            <a:noFill/>
          </a:ln>
        </p:spPr>
      </p:pic>
      <p:pic>
        <p:nvPicPr>
          <p:cNvPr id="319" name="Google Shape;141;g255b1b52d27_0_19" descr=""/>
          <p:cNvPicPr/>
          <p:nvPr/>
        </p:nvPicPr>
        <p:blipFill>
          <a:blip r:embed="rId5"/>
          <a:srcRect l="11628" t="11974" r="10974" b="11943"/>
          <a:stretch/>
        </p:blipFill>
        <p:spPr>
          <a:xfrm rot="10800000">
            <a:off x="3273480" y="4002480"/>
            <a:ext cx="771120" cy="758160"/>
          </a:xfrm>
          <a:prstGeom prst="rect">
            <a:avLst/>
          </a:prstGeom>
          <a:ln>
            <a:noFill/>
          </a:ln>
        </p:spPr>
      </p:pic>
      <p:pic>
        <p:nvPicPr>
          <p:cNvPr id="320" name="Google Shape;142;g255b1b52d27_0_19" descr=""/>
          <p:cNvPicPr/>
          <p:nvPr/>
        </p:nvPicPr>
        <p:blipFill>
          <a:blip r:embed="rId6"/>
          <a:stretch/>
        </p:blipFill>
        <p:spPr>
          <a:xfrm rot="1032000">
            <a:off x="5947920" y="3246480"/>
            <a:ext cx="1136880" cy="1139400"/>
          </a:xfrm>
          <a:prstGeom prst="rect">
            <a:avLst/>
          </a:prstGeom>
          <a:ln>
            <a:noFill/>
          </a:ln>
        </p:spPr>
      </p:pic>
      <p:pic>
        <p:nvPicPr>
          <p:cNvPr id="321" name="Google Shape;143;g255b1b52d27_0_19" descr=""/>
          <p:cNvPicPr/>
          <p:nvPr/>
        </p:nvPicPr>
        <p:blipFill>
          <a:blip r:embed="rId7"/>
          <a:stretch/>
        </p:blipFill>
        <p:spPr>
          <a:xfrm rot="20956200">
            <a:off x="3093480" y="3251160"/>
            <a:ext cx="1136880" cy="1139400"/>
          </a:xfrm>
          <a:prstGeom prst="rect">
            <a:avLst/>
          </a:prstGeom>
          <a:ln>
            <a:noFill/>
          </a:ln>
        </p:spPr>
      </p:pic>
      <p:pic>
        <p:nvPicPr>
          <p:cNvPr id="322" name="Google Shape;144;g255b1b52d27_0_19" descr=""/>
          <p:cNvPicPr/>
          <p:nvPr/>
        </p:nvPicPr>
        <p:blipFill>
          <a:blip r:embed="rId8"/>
          <a:srcRect l="1975" t="22247" r="1705" b="29626"/>
          <a:stretch/>
        </p:blipFill>
        <p:spPr>
          <a:xfrm>
            <a:off x="6169320" y="1234080"/>
            <a:ext cx="1535040" cy="766800"/>
          </a:xfrm>
          <a:prstGeom prst="rect">
            <a:avLst/>
          </a:prstGeom>
          <a:ln>
            <a:noFill/>
          </a:ln>
        </p:spPr>
      </p:pic>
      <p:sp>
        <p:nvSpPr>
          <p:cNvPr id="323" name="CustomShape 7"/>
          <p:cNvSpPr/>
          <p:nvPr/>
        </p:nvSpPr>
        <p:spPr>
          <a:xfrm>
            <a:off x="6169320" y="146520"/>
            <a:ext cx="2775600" cy="1155960"/>
          </a:xfrm>
          <a:prstGeom prst="rect">
            <a:avLst/>
          </a:prstGeom>
          <a:solidFill>
            <a:srgbClr val="f3f3f3"/>
          </a:solidFill>
          <a:ln w="9360">
            <a:solidFill>
              <a:srgbClr val="d9d9d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i="1" lang="da-DK" sz="1600" spc="-1" strike="noStrike">
                <a:solidFill>
                  <a:srgbClr val="202729"/>
                </a:solidFill>
                <a:latin typeface="Proxima Nova"/>
                <a:ea typeface="Proxima Nova"/>
              </a:rPr>
              <a:t>Ideal situation</a:t>
            </a:r>
            <a:r>
              <a:rPr b="0" lang="da-DK" sz="1600" spc="-1" strike="noStrike">
                <a:solidFill>
                  <a:srgbClr val="202729"/>
                </a:solidFill>
                <a:latin typeface="Proxima Nova"/>
                <a:ea typeface="Proxima Nova"/>
              </a:rPr>
              <a:t>: All 3 sous chefs are working on their tasks simultaneously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0" dur="indefinite" restart="never" nodeType="tmRoot">
          <p:childTnLst>
            <p:seq>
              <p:cTn id="51" dur="indefinite" nodeType="mainSeq">
                <p:childTnLst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311760" y="18288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But there is a problem…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2D71FE2-CBAF-423F-9909-8ABEF963ABC4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326" name="CustomShape 3"/>
          <p:cNvSpPr/>
          <p:nvPr/>
        </p:nvSpPr>
        <p:spPr>
          <a:xfrm>
            <a:off x="311760" y="678960"/>
            <a:ext cx="8519760" cy="369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…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and that problem is tomatoes.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Consider a scenario: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We’re trying to make 2 Dakos at once.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We have plenty of workstations (cores) and sous chefs (threads).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The “chop tomatoes” task includes a sub-task: 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count all the tomatoes in the pantry,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take X tomatoes for the Dako, and 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write in the logbook how many are left in the pantry (the memory)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What happens if two sous chefs making dakos execute their tasks at the same time?</a:t>
            </a:r>
            <a:endParaRPr b="0" lang="en-US" sz="1800" spc="-1" strike="noStrike">
              <a:latin typeface="Arial"/>
            </a:endParaRPr>
          </a:p>
          <a:p>
            <a:pPr lvl="1" marL="914400" indent="-329400">
              <a:lnSpc>
                <a:spcPct val="115000"/>
              </a:lnSpc>
              <a:buClr>
                <a:srgbClr val="616161"/>
              </a:buClr>
              <a:buFont typeface="Proxima Nova"/>
              <a:buChar char="○"/>
              <a:tabLst>
                <a:tab algn="l" pos="0"/>
              </a:tabLst>
            </a:pPr>
            <a:r>
              <a:rPr b="0" lang="da-DK" sz="16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The number of tomatoes reported to Chef will be off by X!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327" name="" descr=""/>
          <p:cNvPicPr/>
          <p:nvPr/>
        </p:nvPicPr>
        <p:blipFill>
          <a:blip r:embed="rId1"/>
          <a:stretch/>
        </p:blipFill>
        <p:spPr>
          <a:xfrm>
            <a:off x="6400800" y="404640"/>
            <a:ext cx="1274400" cy="1332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2" dur="indefinite" restart="never" nodeType="tmRoot">
          <p:childTnLst>
            <p:seq>
              <p:cTn id="63" dur="indefinite" nodeType="mainSeq">
                <p:childTnLst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311760" y="372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This problem is called a </a:t>
            </a:r>
            <a:r>
              <a:rPr b="1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race condition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311760" y="97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Race conditions are problematic in any multithreaded code. In Python, race conditions can lead to memory corruption.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To avoid race conditions, *Python implemented something special called…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*</a:t>
            </a:r>
            <a:r>
              <a:rPr b="0" i="1" lang="da-DK" sz="1500" spc="-1" strike="noStrike">
                <a:solidFill>
                  <a:srgbClr val="616161"/>
                </a:solidFill>
                <a:latin typeface="Proxima Nova"/>
                <a:ea typeface="Proxima Nova"/>
              </a:rPr>
              <a:t>To be specific, only CPython – Python built on the C language. Other types of Python may not have this, but you are almost certainly using CPython.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66104047-0174-4175-B30B-94B33FE6581A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2" dur="indefinite" restart="never" nodeType="tmRoot">
          <p:childTnLst>
            <p:seq>
              <p:cTn id="93" dur="indefinite" nodeType="mainSeq">
                <p:childTnLst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3307320" y="274320"/>
            <a:ext cx="5684400" cy="440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marL="114480">
              <a:lnSpc>
                <a:spcPct val="115000"/>
              </a:lnSpc>
              <a:tabLst>
                <a:tab algn="l" pos="0"/>
              </a:tabLst>
            </a:pPr>
            <a:r>
              <a:rPr b="0" lang="da-DK" sz="20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The “Global Interpreter Lock” (GIL)</a:t>
            </a:r>
            <a:endParaRPr b="0" lang="en-US" sz="2000" spc="-1" strike="noStrike">
              <a:latin typeface="Arial"/>
            </a:endParaRPr>
          </a:p>
          <a:p>
            <a:pPr marL="114480">
              <a:lnSpc>
                <a:spcPct val="115000"/>
              </a:lnSpc>
              <a:tabLst>
                <a:tab algn="l" pos="0"/>
              </a:tabLst>
            </a:pPr>
            <a:r>
              <a:rPr b="0" lang="da-DK" sz="1000" spc="-1" strike="noStrike">
                <a:solidFill>
                  <a:srgbClr val="616161"/>
                </a:solidFill>
                <a:latin typeface="Proxima Nova"/>
                <a:ea typeface="Proxima Nova"/>
              </a:rPr>
              <a:t> </a:t>
            </a:r>
            <a:endParaRPr b="0" lang="en-US" sz="10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A “mutex” (mutual exclusion) lock. Forces each thread in </a:t>
            </a:r>
            <a:r>
              <a:rPr b="1" lang="da-DK" sz="1800" spc="-1" strike="noStrike" u="sng">
                <a:solidFill>
                  <a:srgbClr val="616161"/>
                </a:solidFill>
                <a:uFillTx/>
                <a:latin typeface="Proxima Nova"/>
                <a:ea typeface="Proxima Nova"/>
              </a:rPr>
              <a:t>pure-Python code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to acquire the lock before execution.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In other words, only one thread is allowed to run at a time!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tabLst>
                <a:tab algn="l" pos="0"/>
              </a:tabLst>
            </a:pPr>
            <a:r>
              <a:rPr b="0" lang="da-DK" sz="2400" spc="-1" strike="noStrike">
                <a:solidFill>
                  <a:srgbClr val="616161"/>
                </a:solidFill>
                <a:latin typeface="Proxima Nova"/>
                <a:ea typeface="Proxima Nova"/>
              </a:rPr>
              <a:t>Hypothesize with your partner: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NumPy can (and by default does) run code with multiple threads in parallel. How is this possible?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1B0EBA2A-37CD-4F0D-8F7F-45DF957EDD54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pic>
        <p:nvPicPr>
          <p:cNvPr id="333" name="Google Shape;166;p15" descr=""/>
          <p:cNvPicPr/>
          <p:nvPr/>
        </p:nvPicPr>
        <p:blipFill>
          <a:blip r:embed="rId1"/>
          <a:stretch/>
        </p:blipFill>
        <p:spPr>
          <a:xfrm>
            <a:off x="261360" y="322200"/>
            <a:ext cx="2847240" cy="4523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6" dur="indefinite" restart="never" nodeType="tmRoot">
          <p:childTnLst>
            <p:seq>
              <p:cTn id="127" dur="indefinite" nodeType="mainSeq">
                <p:childTnLst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NumPy’s trick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35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210F373-5D66-43AF-9512-D82B561EF0EA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pic>
        <p:nvPicPr>
          <p:cNvPr id="336" name="Google Shape;173;g1e43a3e60f1_1_6" descr=""/>
          <p:cNvPicPr/>
          <p:nvPr/>
        </p:nvPicPr>
        <p:blipFill>
          <a:blip r:embed="rId1"/>
          <a:stretch/>
        </p:blipFill>
        <p:spPr>
          <a:xfrm>
            <a:off x="1964520" y="1152360"/>
            <a:ext cx="4761720" cy="3580560"/>
          </a:xfrm>
          <a:prstGeom prst="rect">
            <a:avLst/>
          </a:prstGeom>
          <a:ln>
            <a:noFill/>
          </a:ln>
        </p:spPr>
      </p:pic>
      <p:pic>
        <p:nvPicPr>
          <p:cNvPr id="337" name="Google Shape;174;g1e43a3e60f1_1_6" descr=""/>
          <p:cNvPicPr/>
          <p:nvPr/>
        </p:nvPicPr>
        <p:blipFill>
          <a:blip r:embed="rId2"/>
          <a:stretch/>
        </p:blipFill>
        <p:spPr>
          <a:xfrm>
            <a:off x="5337720" y="192024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38" name="Google Shape;175;g1e43a3e60f1_1_6" descr=""/>
          <p:cNvPicPr/>
          <p:nvPr/>
        </p:nvPicPr>
        <p:blipFill>
          <a:blip r:embed="rId3"/>
          <a:stretch/>
        </p:blipFill>
        <p:spPr>
          <a:xfrm>
            <a:off x="3121920" y="233136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39" name="Google Shape;176;g1e43a3e60f1_1_6" descr=""/>
          <p:cNvPicPr/>
          <p:nvPr/>
        </p:nvPicPr>
        <p:blipFill>
          <a:blip r:embed="rId4"/>
          <a:stretch/>
        </p:blipFill>
        <p:spPr>
          <a:xfrm>
            <a:off x="4791600" y="322380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40" name="Google Shape;177;g1e43a3e60f1_1_6" descr=""/>
          <p:cNvPicPr/>
          <p:nvPr/>
        </p:nvPicPr>
        <p:blipFill>
          <a:blip r:embed="rId5"/>
          <a:stretch/>
        </p:blipFill>
        <p:spPr>
          <a:xfrm>
            <a:off x="5877720" y="396108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41" name="Google Shape;178;g1e43a3e60f1_1_6" descr=""/>
          <p:cNvPicPr/>
          <p:nvPr/>
        </p:nvPicPr>
        <p:blipFill>
          <a:blip r:embed="rId6"/>
          <a:stretch/>
        </p:blipFill>
        <p:spPr>
          <a:xfrm>
            <a:off x="5947200" y="215208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42" name="Google Shape;179;g1e43a3e60f1_1_6" descr=""/>
          <p:cNvPicPr/>
          <p:nvPr/>
        </p:nvPicPr>
        <p:blipFill>
          <a:blip r:embed="rId7"/>
          <a:stretch/>
        </p:blipFill>
        <p:spPr>
          <a:xfrm>
            <a:off x="5026680" y="162144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43" name="Google Shape;180;g1e43a3e60f1_1_6" descr=""/>
          <p:cNvPicPr/>
          <p:nvPr/>
        </p:nvPicPr>
        <p:blipFill>
          <a:blip r:embed="rId8"/>
          <a:stretch/>
        </p:blipFill>
        <p:spPr>
          <a:xfrm>
            <a:off x="2638080" y="196956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44" name="Google Shape;181;g1e43a3e60f1_1_6" descr=""/>
          <p:cNvPicPr/>
          <p:nvPr/>
        </p:nvPicPr>
        <p:blipFill>
          <a:blip r:embed="rId9"/>
          <a:stretch/>
        </p:blipFill>
        <p:spPr>
          <a:xfrm>
            <a:off x="5516280" y="275904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45" name="Google Shape;182;g1e43a3e60f1_1_6" descr=""/>
          <p:cNvPicPr/>
          <p:nvPr/>
        </p:nvPicPr>
        <p:blipFill>
          <a:blip r:embed="rId10"/>
          <a:stretch/>
        </p:blipFill>
        <p:spPr>
          <a:xfrm>
            <a:off x="2844360" y="307764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46" name="Google Shape;183;g1e43a3e60f1_1_6" descr=""/>
          <p:cNvPicPr/>
          <p:nvPr/>
        </p:nvPicPr>
        <p:blipFill>
          <a:blip r:embed="rId11"/>
          <a:stretch/>
        </p:blipFill>
        <p:spPr>
          <a:xfrm>
            <a:off x="3021120" y="3760560"/>
            <a:ext cx="850320" cy="838440"/>
          </a:xfrm>
          <a:prstGeom prst="rect">
            <a:avLst/>
          </a:prstGeom>
          <a:ln>
            <a:noFill/>
          </a:ln>
        </p:spPr>
      </p:pic>
      <p:pic>
        <p:nvPicPr>
          <p:cNvPr id="347" name="Google Shape;184;g1e43a3e60f1_1_6" descr=""/>
          <p:cNvPicPr/>
          <p:nvPr/>
        </p:nvPicPr>
        <p:blipFill>
          <a:blip r:embed="rId12"/>
          <a:stretch/>
        </p:blipFill>
        <p:spPr>
          <a:xfrm>
            <a:off x="3543840" y="3223800"/>
            <a:ext cx="850320" cy="838440"/>
          </a:xfrm>
          <a:prstGeom prst="rect">
            <a:avLst/>
          </a:prstGeom>
          <a:ln>
            <a:noFill/>
          </a:ln>
        </p:spPr>
      </p:pic>
      <p:sp>
        <p:nvSpPr>
          <p:cNvPr id="348" name="CustomShape 3"/>
          <p:cNvSpPr/>
          <p:nvPr/>
        </p:nvSpPr>
        <p:spPr>
          <a:xfrm>
            <a:off x="4791600" y="246600"/>
            <a:ext cx="3946320" cy="96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da-DK" sz="1700" spc="-1" strike="noStrike">
                <a:solidFill>
                  <a:srgbClr val="000000"/>
                </a:solidFill>
                <a:latin typeface="Proxima Nova"/>
                <a:ea typeface="Proxima Nova"/>
              </a:rPr>
              <a:t>NumPy interfaces with non-Python libraries that, by default, use as many threads as you have cores.</a:t>
            </a:r>
            <a:endParaRPr b="0" lang="en-US" sz="1700" spc="-1" strike="noStrike">
              <a:latin typeface="Arial"/>
            </a:endParaRPr>
          </a:p>
        </p:txBody>
      </p:sp>
      <p:sp>
        <p:nvSpPr>
          <p:cNvPr id="349" name="CustomShape 4"/>
          <p:cNvSpPr/>
          <p:nvPr/>
        </p:nvSpPr>
        <p:spPr>
          <a:xfrm>
            <a:off x="145800" y="2991240"/>
            <a:ext cx="2874960" cy="96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da-DK" sz="1700" spc="-1" strike="noStrike">
                <a:solidFill>
                  <a:srgbClr val="000000"/>
                </a:solidFill>
                <a:latin typeface="Proxima Nova"/>
                <a:ea typeface="Proxima Nova"/>
              </a:rPr>
              <a:t>In other words, it is </a:t>
            </a:r>
            <a:r>
              <a:rPr b="0" i="1" lang="da-DK" sz="1700" spc="-1" strike="noStrike">
                <a:solidFill>
                  <a:srgbClr val="000000"/>
                </a:solidFill>
                <a:latin typeface="Proxima Nova"/>
                <a:ea typeface="Proxima Nova"/>
              </a:rPr>
              <a:t>many</a:t>
            </a:r>
            <a:r>
              <a:rPr b="0" lang="da-DK" sz="1700" spc="-1" strike="noStrike">
                <a:solidFill>
                  <a:srgbClr val="000000"/>
                </a:solidFill>
                <a:latin typeface="Proxima Nova"/>
                <a:ea typeface="Proxima Nova"/>
              </a:rPr>
              <a:t> sous chefs disguised as one!</a:t>
            </a:r>
            <a:endParaRPr b="0" lang="en-US" sz="1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2" dur="indefinite" restart="never" nodeType="tmRoot">
          <p:childTnLst>
            <p:seq>
              <p:cTn id="153" dur="indefinite" nodeType="mainSeq">
                <p:childTnLst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CustomShape 1"/>
          <p:cNvSpPr/>
          <p:nvPr/>
        </p:nvSpPr>
        <p:spPr>
          <a:xfrm>
            <a:off x="311760" y="228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What does this all mean?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51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27B9ECA-B86B-4769-ACFD-700E693B3CB0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352" name="CustomShape 3"/>
          <p:cNvSpPr/>
          <p:nvPr/>
        </p:nvSpPr>
        <p:spPr>
          <a:xfrm>
            <a:off x="311760" y="936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Computationally heavy, pure-Python code will generally have </a:t>
            </a:r>
            <a:r>
              <a:rPr b="1" lang="da-DK" sz="1800" spc="-1" strike="noStrike" u="sng">
                <a:solidFill>
                  <a:srgbClr val="616161"/>
                </a:solidFill>
                <a:uFillTx/>
                <a:latin typeface="Proxima Nova"/>
                <a:ea typeface="Proxima Nova"/>
              </a:rPr>
              <a:t>0 speed-up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with multiple threads.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Some specific packages (NumPy) get around this by spinning up multiple threads without the Python interpreter knowing.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Note that network- and IO-bound problems can be handled with multithreading.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So how can we get around this?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Instead of multiple threads, use multiple </a:t>
            </a:r>
            <a:r>
              <a:rPr b="0" i="1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processes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.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0" dur="indefinite" restart="never" nodeType="tmRoot">
          <p:childTnLst>
            <p:seq>
              <p:cTn id="211" dur="indefinite" nodeType="mainSeq">
                <p:childTnLst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311760" y="156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Instead of multiple sous chefs, multiple kitchens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62E3B7C-921E-4894-AA55-EFD40AA1F8FD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355" name="CustomShape 3"/>
          <p:cNvSpPr/>
          <p:nvPr/>
        </p:nvSpPr>
        <p:spPr>
          <a:xfrm>
            <a:off x="660960" y="1234080"/>
            <a:ext cx="3604320" cy="1594440"/>
          </a:xfrm>
          <a:prstGeom prst="bevel">
            <a:avLst>
              <a:gd name="adj" fmla="val 0"/>
            </a:avLst>
          </a:prstGeom>
          <a:solidFill>
            <a:srgbClr val="f3f3f3"/>
          </a:solidFill>
          <a:ln w="9360">
            <a:solidFill>
              <a:srgbClr val="7f7f7f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56" name="Google Shape;201;g255f0cbc9fe_3_0" descr=""/>
          <p:cNvPicPr/>
          <p:nvPr/>
        </p:nvPicPr>
        <p:blipFill>
          <a:blip r:embed="rId1"/>
          <a:stretch/>
        </p:blipFill>
        <p:spPr>
          <a:xfrm rot="11505000">
            <a:off x="1777680" y="1392120"/>
            <a:ext cx="513360" cy="514440"/>
          </a:xfrm>
          <a:prstGeom prst="rect">
            <a:avLst/>
          </a:prstGeom>
          <a:ln>
            <a:noFill/>
          </a:ln>
        </p:spPr>
      </p:pic>
      <p:sp>
        <p:nvSpPr>
          <p:cNvPr id="357" name="CustomShape 4"/>
          <p:cNvSpPr/>
          <p:nvPr/>
        </p:nvSpPr>
        <p:spPr>
          <a:xfrm rot="16200000">
            <a:off x="3637080" y="1855800"/>
            <a:ext cx="910080" cy="34596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58" name="Google Shape;203;g255f0cbc9fe_3_0" descr=""/>
          <p:cNvPicPr/>
          <p:nvPr/>
        </p:nvPicPr>
        <p:blipFill>
          <a:blip r:embed="rId2"/>
          <a:stretch/>
        </p:blipFill>
        <p:spPr>
          <a:xfrm rot="16200000">
            <a:off x="612360" y="1774440"/>
            <a:ext cx="513360" cy="514440"/>
          </a:xfrm>
          <a:prstGeom prst="rect">
            <a:avLst/>
          </a:prstGeom>
          <a:ln>
            <a:noFill/>
          </a:ln>
        </p:spPr>
      </p:pic>
      <p:sp>
        <p:nvSpPr>
          <p:cNvPr id="359" name="CustomShape 5"/>
          <p:cNvSpPr/>
          <p:nvPr/>
        </p:nvSpPr>
        <p:spPr>
          <a:xfrm>
            <a:off x="1280160" y="1234080"/>
            <a:ext cx="2985120" cy="34596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CustomShape 6"/>
          <p:cNvSpPr/>
          <p:nvPr/>
        </p:nvSpPr>
        <p:spPr>
          <a:xfrm>
            <a:off x="1280160" y="2482560"/>
            <a:ext cx="2985120" cy="34596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61" name="Google Shape;206;g255f0cbc9fe_3_0" descr=""/>
          <p:cNvPicPr/>
          <p:nvPr/>
        </p:nvPicPr>
        <p:blipFill>
          <a:blip r:embed="rId3"/>
          <a:srcRect l="1975" t="22247" r="1705" b="29626"/>
          <a:stretch/>
        </p:blipFill>
        <p:spPr>
          <a:xfrm>
            <a:off x="1964880" y="1234080"/>
            <a:ext cx="693000" cy="345960"/>
          </a:xfrm>
          <a:prstGeom prst="rect">
            <a:avLst/>
          </a:prstGeom>
          <a:ln>
            <a:noFill/>
          </a:ln>
        </p:spPr>
      </p:pic>
      <p:pic>
        <p:nvPicPr>
          <p:cNvPr id="362" name="Google Shape;207;g255f0cbc9fe_3_0" descr=""/>
          <p:cNvPicPr/>
          <p:nvPr/>
        </p:nvPicPr>
        <p:blipFill>
          <a:blip r:embed="rId4"/>
          <a:srcRect l="11628" t="11974" r="10974" b="11943"/>
          <a:stretch/>
        </p:blipFill>
        <p:spPr>
          <a:xfrm rot="10800000">
            <a:off x="3174480" y="2485080"/>
            <a:ext cx="348120" cy="342000"/>
          </a:xfrm>
          <a:prstGeom prst="rect">
            <a:avLst/>
          </a:prstGeom>
          <a:ln>
            <a:noFill/>
          </a:ln>
        </p:spPr>
      </p:pic>
      <p:pic>
        <p:nvPicPr>
          <p:cNvPr id="363" name="Google Shape;208;g255f0cbc9fe_3_0" descr=""/>
          <p:cNvPicPr/>
          <p:nvPr/>
        </p:nvPicPr>
        <p:blipFill>
          <a:blip r:embed="rId5"/>
          <a:srcRect l="11628" t="11974" r="10974" b="11943"/>
          <a:stretch/>
        </p:blipFill>
        <p:spPr>
          <a:xfrm rot="10800000">
            <a:off x="1917720" y="2485080"/>
            <a:ext cx="348120" cy="342000"/>
          </a:xfrm>
          <a:prstGeom prst="rect">
            <a:avLst/>
          </a:prstGeom>
          <a:ln>
            <a:noFill/>
          </a:ln>
        </p:spPr>
      </p:pic>
      <p:pic>
        <p:nvPicPr>
          <p:cNvPr id="364" name="Google Shape;209;g255f0cbc9fe_3_0" descr=""/>
          <p:cNvPicPr/>
          <p:nvPr/>
        </p:nvPicPr>
        <p:blipFill>
          <a:blip r:embed="rId6"/>
          <a:srcRect l="1975" t="22247" r="1705" b="29626"/>
          <a:stretch/>
        </p:blipFill>
        <p:spPr>
          <a:xfrm>
            <a:off x="3225600" y="1234080"/>
            <a:ext cx="693000" cy="345960"/>
          </a:xfrm>
          <a:prstGeom prst="rect">
            <a:avLst/>
          </a:prstGeom>
          <a:ln>
            <a:noFill/>
          </a:ln>
        </p:spPr>
      </p:pic>
      <p:sp>
        <p:nvSpPr>
          <p:cNvPr id="365" name="CustomShape 7"/>
          <p:cNvSpPr/>
          <p:nvPr/>
        </p:nvSpPr>
        <p:spPr>
          <a:xfrm>
            <a:off x="685440" y="3045600"/>
            <a:ext cx="3604320" cy="1594440"/>
          </a:xfrm>
          <a:prstGeom prst="bevel">
            <a:avLst>
              <a:gd name="adj" fmla="val 0"/>
            </a:avLst>
          </a:prstGeom>
          <a:solidFill>
            <a:srgbClr val="f3f3f3"/>
          </a:solidFill>
          <a:ln w="9360">
            <a:solidFill>
              <a:srgbClr val="7f7f7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CustomShape 8"/>
          <p:cNvSpPr/>
          <p:nvPr/>
        </p:nvSpPr>
        <p:spPr>
          <a:xfrm rot="16200000">
            <a:off x="3661560" y="3667320"/>
            <a:ext cx="910080" cy="34596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67" name="Google Shape;212;g255f0cbc9fe_3_0" descr=""/>
          <p:cNvPicPr/>
          <p:nvPr/>
        </p:nvPicPr>
        <p:blipFill>
          <a:blip r:embed="rId7"/>
          <a:stretch/>
        </p:blipFill>
        <p:spPr>
          <a:xfrm rot="16200000">
            <a:off x="636840" y="3585960"/>
            <a:ext cx="513360" cy="514440"/>
          </a:xfrm>
          <a:prstGeom prst="rect">
            <a:avLst/>
          </a:prstGeom>
          <a:ln>
            <a:noFill/>
          </a:ln>
        </p:spPr>
      </p:pic>
      <p:sp>
        <p:nvSpPr>
          <p:cNvPr id="368" name="CustomShape 9"/>
          <p:cNvSpPr/>
          <p:nvPr/>
        </p:nvSpPr>
        <p:spPr>
          <a:xfrm>
            <a:off x="1304640" y="3045600"/>
            <a:ext cx="2985120" cy="34596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CustomShape 10"/>
          <p:cNvSpPr/>
          <p:nvPr/>
        </p:nvSpPr>
        <p:spPr>
          <a:xfrm>
            <a:off x="1304640" y="4294080"/>
            <a:ext cx="2985120" cy="34596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70" name="Google Shape;215;g255f0cbc9fe_3_0" descr=""/>
          <p:cNvPicPr/>
          <p:nvPr/>
        </p:nvPicPr>
        <p:blipFill>
          <a:blip r:embed="rId8"/>
          <a:srcRect l="1975" t="22247" r="1705" b="29626"/>
          <a:stretch/>
        </p:blipFill>
        <p:spPr>
          <a:xfrm>
            <a:off x="1989360" y="3045600"/>
            <a:ext cx="693000" cy="345960"/>
          </a:xfrm>
          <a:prstGeom prst="rect">
            <a:avLst/>
          </a:prstGeom>
          <a:ln>
            <a:noFill/>
          </a:ln>
        </p:spPr>
      </p:pic>
      <p:pic>
        <p:nvPicPr>
          <p:cNvPr id="371" name="Google Shape;216;g255f0cbc9fe_3_0" descr=""/>
          <p:cNvPicPr/>
          <p:nvPr/>
        </p:nvPicPr>
        <p:blipFill>
          <a:blip r:embed="rId9"/>
          <a:srcRect l="11628" t="11974" r="10974" b="11943"/>
          <a:stretch/>
        </p:blipFill>
        <p:spPr>
          <a:xfrm rot="10800000">
            <a:off x="3198960" y="4296600"/>
            <a:ext cx="348120" cy="342000"/>
          </a:xfrm>
          <a:prstGeom prst="rect">
            <a:avLst/>
          </a:prstGeom>
          <a:ln>
            <a:noFill/>
          </a:ln>
        </p:spPr>
      </p:pic>
      <p:pic>
        <p:nvPicPr>
          <p:cNvPr id="372" name="Google Shape;217;g255f0cbc9fe_3_0" descr=""/>
          <p:cNvPicPr/>
          <p:nvPr/>
        </p:nvPicPr>
        <p:blipFill>
          <a:blip r:embed="rId10"/>
          <a:srcRect l="11628" t="11974" r="10974" b="11943"/>
          <a:stretch/>
        </p:blipFill>
        <p:spPr>
          <a:xfrm rot="10800000">
            <a:off x="1942200" y="4296600"/>
            <a:ext cx="348120" cy="342000"/>
          </a:xfrm>
          <a:prstGeom prst="rect">
            <a:avLst/>
          </a:prstGeom>
          <a:ln>
            <a:noFill/>
          </a:ln>
        </p:spPr>
      </p:pic>
      <p:pic>
        <p:nvPicPr>
          <p:cNvPr id="373" name="Google Shape;218;g255f0cbc9fe_3_0" descr=""/>
          <p:cNvPicPr/>
          <p:nvPr/>
        </p:nvPicPr>
        <p:blipFill>
          <a:blip r:embed="rId11"/>
          <a:stretch/>
        </p:blipFill>
        <p:spPr>
          <a:xfrm rot="20956200">
            <a:off x="1860120" y="3956400"/>
            <a:ext cx="513360" cy="514440"/>
          </a:xfrm>
          <a:prstGeom prst="rect">
            <a:avLst/>
          </a:prstGeom>
          <a:ln>
            <a:noFill/>
          </a:ln>
        </p:spPr>
      </p:pic>
      <p:pic>
        <p:nvPicPr>
          <p:cNvPr id="374" name="Google Shape;219;g255f0cbc9fe_3_0" descr=""/>
          <p:cNvPicPr/>
          <p:nvPr/>
        </p:nvPicPr>
        <p:blipFill>
          <a:blip r:embed="rId12"/>
          <a:srcRect l="1975" t="22247" r="1705" b="29626"/>
          <a:stretch/>
        </p:blipFill>
        <p:spPr>
          <a:xfrm>
            <a:off x="3250080" y="3045600"/>
            <a:ext cx="693000" cy="345960"/>
          </a:xfrm>
          <a:prstGeom prst="rect">
            <a:avLst/>
          </a:prstGeom>
          <a:ln>
            <a:noFill/>
          </a:ln>
        </p:spPr>
      </p:pic>
      <p:pic>
        <p:nvPicPr>
          <p:cNvPr id="375" name="Google Shape;220;g255f0cbc9fe_3_0" descr=""/>
          <p:cNvPicPr/>
          <p:nvPr/>
        </p:nvPicPr>
        <p:blipFill>
          <a:blip r:embed="rId13"/>
          <a:stretch/>
        </p:blipFill>
        <p:spPr>
          <a:xfrm rot="1069200">
            <a:off x="2754360" y="1885320"/>
            <a:ext cx="348120" cy="379440"/>
          </a:xfrm>
          <a:prstGeom prst="rect">
            <a:avLst/>
          </a:prstGeom>
          <a:ln>
            <a:noFill/>
          </a:ln>
        </p:spPr>
      </p:pic>
      <p:pic>
        <p:nvPicPr>
          <p:cNvPr id="376" name="Google Shape;221;g255f0cbc9fe_3_0" descr=""/>
          <p:cNvPicPr/>
          <p:nvPr/>
        </p:nvPicPr>
        <p:blipFill>
          <a:blip r:embed="rId14"/>
          <a:stretch/>
        </p:blipFill>
        <p:spPr>
          <a:xfrm rot="1069200">
            <a:off x="3133800" y="3653280"/>
            <a:ext cx="348120" cy="379440"/>
          </a:xfrm>
          <a:prstGeom prst="rect">
            <a:avLst/>
          </a:prstGeom>
          <a:ln>
            <a:noFill/>
          </a:ln>
        </p:spPr>
      </p:pic>
      <p:sp>
        <p:nvSpPr>
          <p:cNvPr id="377" name="CustomShape 11"/>
          <p:cNvSpPr/>
          <p:nvPr/>
        </p:nvSpPr>
        <p:spPr>
          <a:xfrm>
            <a:off x="4832280" y="1152360"/>
            <a:ext cx="39992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700" spc="-1" strike="noStrike">
                <a:solidFill>
                  <a:srgbClr val="616161"/>
                </a:solidFill>
                <a:latin typeface="Proxima Nova"/>
                <a:ea typeface="Proxima Nova"/>
              </a:rPr>
              <a:t>Each process is an instance of the Python interpreter and therefore has its own GIL!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7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700" spc="-1" strike="noStrike">
                <a:solidFill>
                  <a:srgbClr val="616161"/>
                </a:solidFill>
                <a:latin typeface="Proxima Nova"/>
                <a:ea typeface="Proxima Nova"/>
              </a:rPr>
              <a:t>BUT processes have separate memory, so data must be duplicated in each process.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7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700" spc="-1" strike="noStrike">
                <a:solidFill>
                  <a:srgbClr val="616161"/>
                </a:solidFill>
                <a:latin typeface="Proxima Nova"/>
                <a:ea typeface="Proxima Nova"/>
              </a:rPr>
              <a:t>Multiple processes therefore have additional computational overhead and memory usage.</a:t>
            </a:r>
            <a:endParaRPr b="0" lang="en-US" sz="1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44" dur="indefinite" restart="never" nodeType="tmRoot">
          <p:childTnLst>
            <p:seq>
              <p:cTn id="245" dur="indefinite" nodeType="mainSeq">
                <p:childTnLst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To wrap things up…a pop quiz!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600604A-596F-44A5-8BC9-BD7431327935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380" name="CustomShape 3"/>
          <p:cNvSpPr/>
          <p:nvPr/>
        </p:nvSpPr>
        <p:spPr>
          <a:xfrm>
            <a:off x="311760" y="2088360"/>
            <a:ext cx="8519760" cy="113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2600" spc="-1" strike="noStrike">
                <a:solidFill>
                  <a:srgbClr val="616161"/>
                </a:solidFill>
                <a:latin typeface="Proxima Nova"/>
                <a:ea typeface="Proxima Nova"/>
              </a:rPr>
              <a:t>On your pair computer, please navigate to </a:t>
            </a:r>
            <a:r>
              <a:rPr b="1" lang="da-DK" sz="2600" spc="-1" strike="noStrike">
                <a:solidFill>
                  <a:srgbClr val="616161"/>
                </a:solidFill>
                <a:latin typeface="Proxima Nova"/>
                <a:ea typeface="Proxima Nova"/>
              </a:rPr>
              <a:t>kahoot.it</a:t>
            </a:r>
            <a:r>
              <a:rPr b="0" lang="da-DK" sz="2600" spc="-1" strike="noStrike">
                <a:solidFill>
                  <a:srgbClr val="616161"/>
                </a:solidFill>
                <a:latin typeface="Proxima Nova"/>
                <a:ea typeface="Proxima Nova"/>
              </a:rPr>
              <a:t> and enter game pin</a:t>
            </a: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CustomShape 1"/>
          <p:cNvSpPr/>
          <p:nvPr/>
        </p:nvSpPr>
        <p:spPr>
          <a:xfrm>
            <a:off x="311760" y="29595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Next up: let’s learn how to apply it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82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D2272E93-154C-4B9D-9F4B-1FFAAC83EF2B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63;p3" descr=""/>
          <p:cNvPicPr/>
          <p:nvPr/>
        </p:nvPicPr>
        <p:blipFill>
          <a:blip r:embed="rId1"/>
          <a:stretch/>
        </p:blipFill>
        <p:spPr>
          <a:xfrm>
            <a:off x="7009560" y="342720"/>
            <a:ext cx="1553400" cy="2238120"/>
          </a:xfrm>
          <a:prstGeom prst="rect">
            <a:avLst/>
          </a:prstGeom>
          <a:ln>
            <a:noFill/>
          </a:ln>
        </p:spPr>
      </p:pic>
      <p:sp>
        <p:nvSpPr>
          <p:cNvPr id="279" name="CustomShape 1"/>
          <p:cNvSpPr/>
          <p:nvPr/>
        </p:nvSpPr>
        <p:spPr>
          <a:xfrm>
            <a:off x="510480" y="1257480"/>
            <a:ext cx="8122320" cy="158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4800" spc="-1" strike="noStrike">
                <a:solidFill>
                  <a:srgbClr val="ffffff"/>
                </a:solidFill>
                <a:latin typeface="Proxima Nova"/>
                <a:ea typeface="Proxima Nova"/>
              </a:rPr>
              <a:t>Parallel Python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510480" y="3182400"/>
            <a:ext cx="8484840" cy="62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da-DK" sz="2400" spc="-1" strike="noStrike">
                <a:solidFill>
                  <a:srgbClr val="ffffff"/>
                </a:solidFill>
                <a:latin typeface="Proxima Nova"/>
                <a:ea typeface="Proxima Nova"/>
              </a:rPr>
              <a:t>Aitor Morales-Gregorio</a:t>
            </a:r>
            <a:br/>
            <a:r>
              <a:rPr b="1" lang="da-DK" sz="2400" spc="-1" strike="noStrike">
                <a:solidFill>
                  <a:srgbClr val="ffffff"/>
                </a:solidFill>
                <a:latin typeface="Proxima Nova"/>
                <a:ea typeface="Proxima Nova"/>
              </a:rPr>
              <a:t>Zbigniew Jędrzejewski-Szmek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400" spc="-1" strike="noStrike">
                <a:solidFill>
                  <a:srgbClr val="ffffff"/>
                </a:solidFill>
                <a:latin typeface="Proxima Nova"/>
                <a:ea typeface="Proxima Nova"/>
              </a:rPr>
              <a:t>ASPP 2023, Heraklion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5789160" y="4497480"/>
            <a:ext cx="2964600" cy="42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da-DK" sz="1600" spc="-1" strike="noStrike">
                <a:solidFill>
                  <a:srgbClr val="ffffff"/>
                </a:solidFill>
                <a:latin typeface="Proxima Nova"/>
                <a:ea typeface="Proxima Nova"/>
              </a:rPr>
              <a:t>Fork/clone the repo now!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CustomShape 1"/>
          <p:cNvSpPr/>
          <p:nvPr/>
        </p:nvSpPr>
        <p:spPr>
          <a:xfrm>
            <a:off x="510480" y="2057400"/>
            <a:ext cx="8122320" cy="77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3600" spc="-1" strike="noStrike">
                <a:solidFill>
                  <a:srgbClr val="ffffff"/>
                </a:solidFill>
                <a:latin typeface="Proxima Nova"/>
                <a:ea typeface="Proxima Nova"/>
              </a:rPr>
              <a:t>Embarrassingly parallel problems with the built-in </a:t>
            </a:r>
            <a:r>
              <a:rPr b="0" lang="da-DK" sz="3600" spc="-1" strike="noStrike">
                <a:solidFill>
                  <a:srgbClr val="ffffff"/>
                </a:solidFill>
                <a:latin typeface="Consolas"/>
                <a:ea typeface="Consolas"/>
              </a:rPr>
              <a:t>multiprocessing</a:t>
            </a:r>
            <a:r>
              <a:rPr b="0" lang="da-DK" sz="3600" spc="-1" strike="noStrike">
                <a:solidFill>
                  <a:srgbClr val="ffffff"/>
                </a:solidFill>
                <a:latin typeface="Proxima Nova"/>
                <a:ea typeface="Proxima Nova"/>
              </a:rPr>
              <a:t> module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84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D1446FA-DB53-4542-B965-D4001679D2AF}" type="slidenum">
              <a:rPr b="0" lang="da-DK" sz="1000" spc="-1" strike="noStrike">
                <a:solidFill>
                  <a:srgbClr val="ffffff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Python’s </a:t>
            </a:r>
            <a:r>
              <a:rPr b="0" lang="da-DK" sz="2800" spc="-1" strike="noStrike">
                <a:solidFill>
                  <a:srgbClr val="202729"/>
                </a:solidFill>
                <a:latin typeface="Consolas"/>
                <a:ea typeface="Consolas"/>
              </a:rPr>
              <a:t>multiprocessing</a:t>
            </a: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 module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86" name="CustomShape 2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This builtin module allows you to easily parallelize so-called “embarrassingly-parallel” problems.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Aitor will explain some basics before the first exercise. Live coding!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For now, sit back and watch. And please don’t hesitate to ask questions!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7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7B8B8BBB-56D6-430E-929C-698AA6129FED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pic>
        <p:nvPicPr>
          <p:cNvPr id="388" name="Google Shape;249;ge885419cc8_0_126" descr="Grimacing Face on Microsoft Teams 15.0"/>
          <p:cNvPicPr/>
          <p:nvPr/>
        </p:nvPicPr>
        <p:blipFill>
          <a:blip r:embed="rId1"/>
          <a:stretch/>
        </p:blipFill>
        <p:spPr>
          <a:xfrm>
            <a:off x="8243640" y="2482920"/>
            <a:ext cx="351720" cy="351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CustomShape 1"/>
          <p:cNvSpPr/>
          <p:nvPr/>
        </p:nvSpPr>
        <p:spPr>
          <a:xfrm>
            <a:off x="510480" y="2057400"/>
            <a:ext cx="8122320" cy="77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3600" spc="-1" strike="noStrike">
                <a:solidFill>
                  <a:srgbClr val="ffffff"/>
                </a:solidFill>
                <a:latin typeface="Proxima Nova"/>
                <a:ea typeface="Proxima Nova"/>
              </a:rPr>
              <a:t>Investigation of NumPy threading on execution time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90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D1BE02E-563F-44AA-A7D9-F6C2CC4E667C}" type="slidenum">
              <a:rPr b="0" lang="da-DK" sz="1000" spc="-1" strike="noStrike">
                <a:solidFill>
                  <a:srgbClr val="ffffff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CustomShape 1"/>
          <p:cNvSpPr/>
          <p:nvPr/>
        </p:nvSpPr>
        <p:spPr>
          <a:xfrm>
            <a:off x="311760" y="26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i="1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Python</a:t>
            </a: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 threads vs. threads in general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92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120EE39-E0A7-4B9F-B00D-FB9E2607799F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393" name="CustomShape 3"/>
          <p:cNvSpPr/>
          <p:nvPr/>
        </p:nvSpPr>
        <p:spPr>
          <a:xfrm>
            <a:off x="311760" y="864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In Python the GIL prevents threads from providing a benefit. In general, however, this is not the case.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Compiled code (remember yesterday?) can avoid the GIL and can use threads to speed up computations*.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NumPy, by default, uses as many threads as your computer has CPUs.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* </a:t>
            </a:r>
            <a:r>
              <a:rPr b="0" lang="da-DK" sz="1700" spc="-1" strike="noStrike">
                <a:solidFill>
                  <a:srgbClr val="616161"/>
                </a:solidFill>
                <a:latin typeface="Proxima Nova"/>
                <a:ea typeface="Proxima Nova"/>
              </a:rPr>
              <a:t>(that don’t interact with the Python interpreter state, e.g. the non-yellow stuff yesterday)</a:t>
            </a:r>
            <a:endParaRPr b="0" lang="en-US" sz="1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Objectives of this section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95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FEBDFAD-EF01-44D8-B5D4-1EEC3C9103A5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396" name="CustomShape 3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Learn how you can control the number of threads that NumPy uses.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Measure the effect of the number of threads on execution time.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Guess the architecture of the laptop processor based on the results.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Start a multiprocessing job, where each of the processes uses multiple NumPy threads.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Explore the effect of processes and threads on execution time.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311760" y="444960"/>
            <a:ext cx="860688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How to control the number of threads used by NumPy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98" name="CustomShape 2"/>
          <p:cNvSpPr/>
          <p:nvPr/>
        </p:nvSpPr>
        <p:spPr>
          <a:xfrm>
            <a:off x="311760" y="1440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Interactive demo by Zbyszek.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9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7108D4A-6A8E-4279-A0D3-98A10E922D85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311760" y="192960"/>
            <a:ext cx="8600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How to control the number of threads used by NumPy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01" name="CustomShape 2"/>
          <p:cNvSpPr/>
          <p:nvPr/>
        </p:nvSpPr>
        <p:spPr>
          <a:xfrm>
            <a:off x="311760" y="1152360"/>
            <a:ext cx="8519760" cy="366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On the command line on Linux: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OMP_NUM_THREADS=4 python script.py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Proxima Nova"/>
                <a:ea typeface="Proxima Nova"/>
              </a:rPr>
              <a:t>On the command line on Windows: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set OMP_NUM_THREADS=4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python script.py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Proxima Nova"/>
                <a:ea typeface="Proxima Nova"/>
              </a:rPr>
              <a:t>Note that you can also set this variable within Python. We’ll show this later.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A02772C6-D0EC-4A85-9169-9492AA19D654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CustomShape 1"/>
          <p:cNvSpPr/>
          <p:nvPr/>
        </p:nvSpPr>
        <p:spPr>
          <a:xfrm>
            <a:off x="311760" y="156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Time for an exercise (10–15 min)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04" name="CustomShape 2"/>
          <p:cNvSpPr/>
          <p:nvPr/>
        </p:nvSpPr>
        <p:spPr>
          <a:xfrm>
            <a:off x="311760" y="648360"/>
            <a:ext cx="86493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We’ll repeat same calculation, varying the number of threads. Based on the results, we can hypothesize about the architecture (i.e., the number of cores) of the processor.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Python script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just_threads/timing.py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does a calculation using NumPy.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Run it with different numbers of threads, using the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OMP_NUM_THREADS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Proxima Nova"/>
                <a:ea typeface="Proxima Nova"/>
              </a:rPr>
              <a:t> 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variable, and write down the reported execution time.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Use the file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just_threads/timing_plot.py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to plot a graph of the speeds.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Take a screenshot of your plot and send it in the Telegram group.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Detailed instructions in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just_threads/README.md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05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2061DF8-921E-4B9E-9292-3F3B042F9F25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What did you find?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07" name="CustomShape 2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(show Telegram)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Based on this, how many cores do you think your laptop has?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8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8D9C620-DF90-4A0A-8586-E60281ADA780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CustomShape 1"/>
          <p:cNvSpPr/>
          <p:nvPr/>
        </p:nvSpPr>
        <p:spPr>
          <a:xfrm>
            <a:off x="311760" y="300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What can we conclude from the plots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10" name="CustomShape 2"/>
          <p:cNvSpPr/>
          <p:nvPr/>
        </p:nvSpPr>
        <p:spPr>
          <a:xfrm>
            <a:off x="311760" y="97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The speed-up is less than we might think.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The maximum speed-up occurs for number of threads == number of cores.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So it doesn’t make sense to use more threads than the number of cores.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Note that the number of CPUs shown by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lscpu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is twice the number of physical cores – this is due to something called </a:t>
            </a:r>
            <a:r>
              <a:rPr b="0" lang="da-DK" sz="1800" spc="-1" strike="noStrike" u="sng">
                <a:solidFill>
                  <a:srgbClr val="616161"/>
                </a:solidFill>
                <a:uFillTx/>
                <a:latin typeface="Proxima Nova"/>
                <a:ea typeface="Proxima Nova"/>
              </a:rPr>
              <a:t>hyperthreading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So if you have 4 cores, NumPy spins up 8 threads.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1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EA005D2-B3EE-481C-A98D-3C95E1529865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311760" y="15912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Outline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311760" y="88164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Multithreading, the GIL, and multiprocessing</a:t>
            </a:r>
            <a:endParaRPr b="0" lang="en-US" sz="1800" spc="-1" strike="noStrike"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Embarrassingly parallel problems with the built-in </a:t>
            </a:r>
            <a:r>
              <a:rPr b="0" lang="da-DK" sz="1800" spc="-1" strike="noStrike">
                <a:solidFill>
                  <a:srgbClr val="616161"/>
                </a:solidFill>
                <a:latin typeface="Consolas"/>
                <a:ea typeface="Consolas"/>
              </a:rPr>
              <a:t>multiprocessing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module</a:t>
            </a:r>
            <a:endParaRPr b="0" lang="en-US" sz="1800" spc="-1" strike="noStrike"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Investigation of NumPy threading on execution time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Going further</a:t>
            </a:r>
            <a:endParaRPr b="0" lang="en-US" sz="1800" spc="-1" strike="noStrike">
              <a:latin typeface="Arial"/>
            </a:endParaRPr>
          </a:p>
          <a:p>
            <a:pPr marL="457200"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Wrapping up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DB693DE9-5C02-4108-92A6-C6816120E419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CustomShape 1"/>
          <p:cNvSpPr/>
          <p:nvPr/>
        </p:nvSpPr>
        <p:spPr>
          <a:xfrm>
            <a:off x="311760" y="156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Setting the number of NumPy threads within Python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13" name="CustomShape 2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We can set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OMP_NUM_THREADS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from Python, but this must be done </a:t>
            </a:r>
            <a:r>
              <a:rPr b="1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before NumPy is imported for the first time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For example: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import os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os.environ['OMP_NUM_THREADS'] = '1'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import numpy as np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4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6EA6331-3A52-4D01-84CA-088DA6F2FEA9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CustomShape 1"/>
          <p:cNvSpPr/>
          <p:nvPr/>
        </p:nvSpPr>
        <p:spPr>
          <a:xfrm>
            <a:off x="311760" y="192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Now what happens with multiple processes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16" name="CustomShape 2"/>
          <p:cNvSpPr/>
          <p:nvPr/>
        </p:nvSpPr>
        <p:spPr>
          <a:xfrm>
            <a:off x="311760" y="900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We have 12 input images.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Script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processes_and_threads/process_image.py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analyzes a single image.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Script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processes_many_images.py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calls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process_image.py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over all images, with a configurable number of processes and threads.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Figure out the fastest combination of processes and threads.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Detailed instructions in </a:t>
            </a:r>
            <a:r>
              <a:rPr b="0" lang="da-DK" sz="1800" spc="-1" strike="noStrike">
                <a:solidFill>
                  <a:srgbClr val="616161"/>
                </a:solidFill>
                <a:highlight>
                  <a:srgbClr val="e7e7e8"/>
                </a:highlight>
                <a:latin typeface="Consolas"/>
                <a:ea typeface="Consolas"/>
              </a:rPr>
              <a:t>processes_and_threads/README.md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17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9FF1FD8A-623F-40AB-90F4-E9776E940AA7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311760" y="2100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What did you find?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19" name="CustomShape 2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20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2BD4C51-32B0-4405-90E6-6974BD3EBAD0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CustomShape 1"/>
          <p:cNvSpPr/>
          <p:nvPr/>
        </p:nvSpPr>
        <p:spPr>
          <a:xfrm>
            <a:off x="510480" y="2057400"/>
            <a:ext cx="8122320" cy="77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3600" spc="-1" strike="noStrike">
                <a:solidFill>
                  <a:srgbClr val="ffffff"/>
                </a:solidFill>
                <a:latin typeface="Proxima Nova"/>
                <a:ea typeface="Proxima Nova"/>
              </a:rPr>
              <a:t>Going further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6285A8B-FE33-454A-93D7-9AF8B775A2EB}" type="slidenum">
              <a:rPr b="0" lang="da-DK" sz="1000" spc="-1" strike="noStrike">
                <a:solidFill>
                  <a:srgbClr val="ffffff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Larger-than-memory problems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98BA138D-55FF-4F93-93FD-EC7EB4F350BB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425" name="CustomShape 3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Consider a problem: calculating the mean value of each column in a numpy array, where the array is so big that you cannot hold it in memory.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Discuss for a minute with your partner: what code could you write to get around this problem?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CustomShape 1"/>
          <p:cNvSpPr/>
          <p:nvPr/>
        </p:nvSpPr>
        <p:spPr>
          <a:xfrm>
            <a:off x="311760" y="192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A pseudocode solution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27" name="CustomShape 2"/>
          <p:cNvSpPr/>
          <p:nvPr/>
        </p:nvSpPr>
        <p:spPr>
          <a:xfrm>
            <a:off x="311760" y="720360"/>
            <a:ext cx="526608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Break the array into n_chunks vertical chunks.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initialize mean_values to array of zeros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for each chunk in the array: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	</a:t>
            </a: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load the chunk into memory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	</a:t>
            </a: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calculate the mean values of all columns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	</a:t>
            </a: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divide the chunk mean values by n_chunks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	</a:t>
            </a:r>
            <a:r>
              <a:rPr b="0" lang="da-DK" sz="1300" spc="-1" strike="noStrike">
                <a:solidFill>
                  <a:srgbClr val="616161"/>
                </a:solidFill>
                <a:latin typeface="Consolas"/>
                <a:ea typeface="Consolas"/>
              </a:rPr>
              <a:t>add the result to mean_values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428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057FB6E-751E-4240-A39C-421FD2705BF8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429" name="CustomShape 4"/>
          <p:cNvSpPr/>
          <p:nvPr/>
        </p:nvSpPr>
        <p:spPr>
          <a:xfrm>
            <a:off x="7318440" y="169308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CustomShape 5"/>
          <p:cNvSpPr/>
          <p:nvPr/>
        </p:nvSpPr>
        <p:spPr>
          <a:xfrm>
            <a:off x="7602120" y="169308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CustomShape 6"/>
          <p:cNvSpPr/>
          <p:nvPr/>
        </p:nvSpPr>
        <p:spPr>
          <a:xfrm>
            <a:off x="7885800" y="169308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2" name="CustomShape 7"/>
          <p:cNvSpPr/>
          <p:nvPr/>
        </p:nvSpPr>
        <p:spPr>
          <a:xfrm>
            <a:off x="8169840" y="169308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3" name="CustomShape 8"/>
          <p:cNvSpPr/>
          <p:nvPr/>
        </p:nvSpPr>
        <p:spPr>
          <a:xfrm>
            <a:off x="8453520" y="169308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CustomShape 9"/>
          <p:cNvSpPr/>
          <p:nvPr/>
        </p:nvSpPr>
        <p:spPr>
          <a:xfrm>
            <a:off x="8737200" y="169308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5" name="CustomShape 10"/>
          <p:cNvSpPr/>
          <p:nvPr/>
        </p:nvSpPr>
        <p:spPr>
          <a:xfrm>
            <a:off x="5178960" y="1332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6" name="CustomShape 11"/>
          <p:cNvSpPr/>
          <p:nvPr/>
        </p:nvSpPr>
        <p:spPr>
          <a:xfrm>
            <a:off x="5462640" y="1332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7" name="CustomShape 12"/>
          <p:cNvSpPr/>
          <p:nvPr/>
        </p:nvSpPr>
        <p:spPr>
          <a:xfrm>
            <a:off x="5746680" y="1332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8" name="CustomShape 13"/>
          <p:cNvSpPr/>
          <p:nvPr/>
        </p:nvSpPr>
        <p:spPr>
          <a:xfrm>
            <a:off x="6030360" y="1332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9" name="CustomShape 14"/>
          <p:cNvSpPr/>
          <p:nvPr/>
        </p:nvSpPr>
        <p:spPr>
          <a:xfrm>
            <a:off x="6314040" y="1332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0" name="CustomShape 15"/>
          <p:cNvSpPr/>
          <p:nvPr/>
        </p:nvSpPr>
        <p:spPr>
          <a:xfrm>
            <a:off x="6598080" y="1332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1" name="CustomShape 16"/>
          <p:cNvSpPr/>
          <p:nvPr/>
        </p:nvSpPr>
        <p:spPr>
          <a:xfrm>
            <a:off x="5178960" y="226368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2" name="CustomShape 17"/>
          <p:cNvSpPr/>
          <p:nvPr/>
        </p:nvSpPr>
        <p:spPr>
          <a:xfrm>
            <a:off x="5462640" y="226368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3" name="CustomShape 18"/>
          <p:cNvSpPr/>
          <p:nvPr/>
        </p:nvSpPr>
        <p:spPr>
          <a:xfrm>
            <a:off x="5746680" y="226368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CustomShape 19"/>
          <p:cNvSpPr/>
          <p:nvPr/>
        </p:nvSpPr>
        <p:spPr>
          <a:xfrm>
            <a:off x="6030360" y="226368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CustomShape 20"/>
          <p:cNvSpPr/>
          <p:nvPr/>
        </p:nvSpPr>
        <p:spPr>
          <a:xfrm>
            <a:off x="6314040" y="226368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6" name="CustomShape 21"/>
          <p:cNvSpPr/>
          <p:nvPr/>
        </p:nvSpPr>
        <p:spPr>
          <a:xfrm>
            <a:off x="6598080" y="226368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7" name="CustomShape 22"/>
          <p:cNvSpPr/>
          <p:nvPr/>
        </p:nvSpPr>
        <p:spPr>
          <a:xfrm>
            <a:off x="5178960" y="3195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8" name="CustomShape 23"/>
          <p:cNvSpPr/>
          <p:nvPr/>
        </p:nvSpPr>
        <p:spPr>
          <a:xfrm>
            <a:off x="5462640" y="3195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9" name="CustomShape 24"/>
          <p:cNvSpPr/>
          <p:nvPr/>
        </p:nvSpPr>
        <p:spPr>
          <a:xfrm>
            <a:off x="5746680" y="3195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0" name="CustomShape 25"/>
          <p:cNvSpPr/>
          <p:nvPr/>
        </p:nvSpPr>
        <p:spPr>
          <a:xfrm>
            <a:off x="6030360" y="3195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1" name="CustomShape 26"/>
          <p:cNvSpPr/>
          <p:nvPr/>
        </p:nvSpPr>
        <p:spPr>
          <a:xfrm>
            <a:off x="6314040" y="3195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2" name="CustomShape 27"/>
          <p:cNvSpPr/>
          <p:nvPr/>
        </p:nvSpPr>
        <p:spPr>
          <a:xfrm>
            <a:off x="6598080" y="3195360"/>
            <a:ext cx="282960" cy="9309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3" name="CustomShape 28"/>
          <p:cNvSpPr/>
          <p:nvPr/>
        </p:nvSpPr>
        <p:spPr>
          <a:xfrm>
            <a:off x="7318440" y="337932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4" name="CustomShape 29"/>
          <p:cNvSpPr/>
          <p:nvPr/>
        </p:nvSpPr>
        <p:spPr>
          <a:xfrm>
            <a:off x="7602120" y="337932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5" name="CustomShape 30"/>
          <p:cNvSpPr/>
          <p:nvPr/>
        </p:nvSpPr>
        <p:spPr>
          <a:xfrm>
            <a:off x="7885800" y="337932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6" name="CustomShape 31"/>
          <p:cNvSpPr/>
          <p:nvPr/>
        </p:nvSpPr>
        <p:spPr>
          <a:xfrm>
            <a:off x="8169840" y="337932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7" name="CustomShape 32"/>
          <p:cNvSpPr/>
          <p:nvPr/>
        </p:nvSpPr>
        <p:spPr>
          <a:xfrm>
            <a:off x="8453520" y="337932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8" name="CustomShape 33"/>
          <p:cNvSpPr/>
          <p:nvPr/>
        </p:nvSpPr>
        <p:spPr>
          <a:xfrm>
            <a:off x="8737200" y="3379320"/>
            <a:ext cx="282960" cy="209160"/>
          </a:xfrm>
          <a:prstGeom prst="rect">
            <a:avLst/>
          </a:prstGeom>
          <a:solidFill>
            <a:srgbClr val="e7e7e8"/>
          </a:solidFill>
          <a:ln w="9360">
            <a:solidFill>
              <a:srgbClr val="42424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9" name="CustomShape 34"/>
          <p:cNvSpPr/>
          <p:nvPr/>
        </p:nvSpPr>
        <p:spPr>
          <a:xfrm>
            <a:off x="7470360" y="1332360"/>
            <a:ext cx="1681920" cy="39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400" spc="-1" strike="noStrike">
                <a:solidFill>
                  <a:srgbClr val="000000"/>
                </a:solidFill>
                <a:latin typeface="Proxima Nova"/>
                <a:ea typeface="Proxima Nova"/>
              </a:rPr>
              <a:t>mean_values[i]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60" name="CustomShape 35"/>
          <p:cNvSpPr/>
          <p:nvPr/>
        </p:nvSpPr>
        <p:spPr>
          <a:xfrm>
            <a:off x="7394040" y="3513600"/>
            <a:ext cx="1681920" cy="60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400" spc="-1" strike="noStrike">
                <a:solidFill>
                  <a:srgbClr val="000000"/>
                </a:solidFill>
                <a:latin typeface="Proxima Nova"/>
                <a:ea typeface="Proxima Nova"/>
              </a:rPr>
              <a:t>mean_values[i+1]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61" name="CustomShape 36"/>
          <p:cNvSpPr/>
          <p:nvPr/>
        </p:nvSpPr>
        <p:spPr>
          <a:xfrm>
            <a:off x="6937200" y="2468160"/>
            <a:ext cx="970920" cy="68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Proxima Nova"/>
                <a:ea typeface="Proxima Nova"/>
              </a:rPr>
              <a:t>mean(chunk)</a:t>
            </a:r>
            <a:endParaRPr b="0" lang="en-US" sz="11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da-DK" sz="1100" spc="-1" strike="noStrike">
                <a:solidFill>
                  <a:srgbClr val="000000"/>
                </a:solidFill>
                <a:latin typeface="Proxima Nova"/>
                <a:ea typeface="Proxima Nova"/>
              </a:rPr>
              <a:t>n_chunk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462" name="CustomShape 37"/>
          <p:cNvSpPr/>
          <p:nvPr/>
        </p:nvSpPr>
        <p:spPr>
          <a:xfrm>
            <a:off x="6937200" y="2729520"/>
            <a:ext cx="970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3" name="CustomShape 38"/>
          <p:cNvSpPr/>
          <p:nvPr/>
        </p:nvSpPr>
        <p:spPr>
          <a:xfrm>
            <a:off x="8068680" y="2959200"/>
            <a:ext cx="209160" cy="209160"/>
          </a:xfrm>
          <a:prstGeom prst="flowChartOr">
            <a:avLst/>
          </a:prstGeom>
          <a:solidFill>
            <a:srgbClr val="ffffff"/>
          </a:solidFill>
          <a:ln w="9360">
            <a:solidFill>
              <a:srgbClr val="35374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4" name="CustomShape 39"/>
          <p:cNvSpPr/>
          <p:nvPr/>
        </p:nvSpPr>
        <p:spPr>
          <a:xfrm flipH="1">
            <a:off x="8169120" y="3168720"/>
            <a:ext cx="2880" cy="208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ba17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5" name="CustomShape 40"/>
          <p:cNvSpPr/>
          <p:nvPr/>
        </p:nvSpPr>
        <p:spPr>
          <a:xfrm>
            <a:off x="8171640" y="1883880"/>
            <a:ext cx="1440" cy="107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ba17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6" name="CustomShape 41"/>
          <p:cNvSpPr/>
          <p:nvPr/>
        </p:nvSpPr>
        <p:spPr>
          <a:xfrm>
            <a:off x="7724520" y="2854080"/>
            <a:ext cx="343440" cy="209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ba17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Other Python packages for parallel computing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68" name="CustomShape 2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</a:pPr>
            <a:r>
              <a:rPr b="1" lang="da-DK" sz="1800" spc="-1" strike="noStrike" u="sng">
                <a:solidFill>
                  <a:srgbClr val="ff5252"/>
                </a:solidFill>
                <a:uFillTx/>
                <a:latin typeface="Proxima Nova"/>
                <a:ea typeface="Proxima Nova"/>
                <a:hlinkClick r:id="rId1"/>
              </a:rPr>
              <a:t>https://github.com/mpi4py/mpi4py/</a:t>
            </a:r>
            <a:r>
              <a:rPr b="1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(de facto standard for low-level massive parallelization)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</a:pPr>
            <a:r>
              <a:rPr b="0" lang="da-DK" sz="1800" spc="-1" strike="noStrike" u="sng">
                <a:solidFill>
                  <a:srgbClr val="ff5252"/>
                </a:solidFill>
                <a:uFillTx/>
                <a:latin typeface="Proxima Nova"/>
                <a:ea typeface="Proxima Nova"/>
                <a:hlinkClick r:id="rId2"/>
              </a:rPr>
              <a:t>https://ipyparallel.readthedocs.io/en/latest/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(parallel IPython)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</a:pPr>
            <a:r>
              <a:rPr b="0" lang="da-DK" sz="1800" spc="-1" strike="noStrike" u="sng">
                <a:solidFill>
                  <a:srgbClr val="ff5252"/>
                </a:solidFill>
                <a:uFillTx/>
                <a:latin typeface="Proxima Nova"/>
                <a:ea typeface="Proxima Nova"/>
                <a:hlinkClick r:id="rId3"/>
              </a:rPr>
              <a:t>https://github.com/ray-project/ray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(parallelization for ML-style workflows)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</a:pPr>
            <a:r>
              <a:rPr b="0" lang="da-DK" sz="1800" spc="-1" strike="noStrike" u="sng">
                <a:solidFill>
                  <a:srgbClr val="ff5252"/>
                </a:solidFill>
                <a:uFillTx/>
                <a:latin typeface="Proxima Nova"/>
                <a:ea typeface="Proxima Nova"/>
                <a:hlinkClick r:id="rId4"/>
              </a:rPr>
              <a:t>https://github.com/modin-project/modin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(parallel pandas)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</a:pPr>
            <a:r>
              <a:rPr b="0" lang="da-DK" sz="1800" spc="-1" strike="noStrike" u="sng">
                <a:solidFill>
                  <a:srgbClr val="ff5252"/>
                </a:solidFill>
                <a:uFillTx/>
                <a:latin typeface="Proxima Nova"/>
                <a:ea typeface="Proxima Nova"/>
                <a:hlinkClick r:id="rId5"/>
              </a:rPr>
              <a:t>https://www.bodo.ai/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(SQL &amp; data processing)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</a:pPr>
            <a:r>
              <a:rPr b="0" lang="da-DK" sz="1800" spc="-1" strike="noStrike" u="sng">
                <a:solidFill>
                  <a:srgbClr val="ff5252"/>
                </a:solidFill>
                <a:uFillTx/>
                <a:latin typeface="Proxima Nova"/>
                <a:ea typeface="Proxima Nova"/>
                <a:hlinkClick r:id="rId6"/>
              </a:rPr>
              <a:t>https://spark.apache.org/docs/latest/api/python/index.html</a:t>
            </a: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 (big data analytics)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9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DB77579F-24A8-4747-95A0-AA7B9D54C907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510480" y="2057400"/>
            <a:ext cx="8122320" cy="77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3600" spc="-1" strike="noStrike">
                <a:solidFill>
                  <a:srgbClr val="ffffff"/>
                </a:solidFill>
                <a:latin typeface="Proxima Nova"/>
                <a:ea typeface="Proxima Nova"/>
              </a:rPr>
              <a:t>Wrapping up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471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865D2E0-731E-4C4B-BF1F-394E20DF9E9D}" type="slidenum">
              <a:rPr b="0" lang="da-DK" sz="1000" spc="-1" strike="noStrike">
                <a:solidFill>
                  <a:srgbClr val="ffffff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Let’s wrap it up. What have we learned?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73" name="CustomShape 2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Threads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Processes 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The GIL 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How to use pure python parallelization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...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74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019A71E-937E-4A27-A019-FDD73CFD7373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CustomShape 1"/>
          <p:cNvSpPr/>
          <p:nvPr/>
        </p:nvSpPr>
        <p:spPr>
          <a:xfrm>
            <a:off x="311760" y="2172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Thanks!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76" name="CustomShape 2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marL="114480"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114480"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77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F7A4412-9522-4644-93B7-EAC76BEDB7B5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311760" y="228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Exercise</a:t>
            </a: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: brainstorm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311760" y="864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Why do we parallelize?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Talk to your partner and come up with three practical examples of where parallelization could be beneficial (in your work or another application).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7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43FD591-E5BE-4075-B12E-02750A2800FE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CustomShape 1"/>
          <p:cNvSpPr/>
          <p:nvPr/>
        </p:nvSpPr>
        <p:spPr>
          <a:xfrm>
            <a:off x="510480" y="2057400"/>
            <a:ext cx="8122320" cy="77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3600" spc="-1" strike="noStrike">
                <a:solidFill>
                  <a:srgbClr val="ffffff"/>
                </a:solidFill>
                <a:latin typeface="Proxima Nova"/>
                <a:ea typeface="Proxima Nova"/>
              </a:rPr>
              <a:t>Supplementary material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479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61730ADC-A855-4D7D-B8FE-59EFCADD2E57}" type="slidenum">
              <a:rPr b="0" lang="da-DK" sz="1000" spc="-1" strike="noStrike">
                <a:solidFill>
                  <a:srgbClr val="ffffff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Further reading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81" name="CustomShape 2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10320">
              <a:lnSpc>
                <a:spcPct val="115000"/>
              </a:lnSpc>
              <a:buClr>
                <a:srgbClr val="616161"/>
              </a:buClr>
              <a:buFont typeface="StarSymbol"/>
              <a:buAutoNum type="arabicPeriod"/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Proxima Nova"/>
                <a:ea typeface="Proxima Nova"/>
              </a:rPr>
              <a:t>When Python releases the GIL </a:t>
            </a:r>
            <a:r>
              <a:rPr b="0" lang="da-DK" sz="1100" spc="-1" strike="noStrike" u="sng">
                <a:solidFill>
                  <a:srgbClr val="ff5252"/>
                </a:solidFill>
                <a:uFillTx/>
                <a:latin typeface="Arial"/>
                <a:ea typeface="Arial"/>
                <a:hlinkClick r:id="rId1"/>
              </a:rPr>
              <a:t>When Python can’t thread: a deep-dive into the GIL’s impact (pythonspeed.com)</a:t>
            </a:r>
            <a:endParaRPr b="0" lang="en-US" sz="1100" spc="-1" strike="noStrike">
              <a:latin typeface="Arial"/>
            </a:endParaRPr>
          </a:p>
          <a:p>
            <a:pPr marL="457200" indent="-310320">
              <a:lnSpc>
                <a:spcPct val="115000"/>
              </a:lnSpc>
              <a:buClr>
                <a:srgbClr val="616161"/>
              </a:buClr>
              <a:buFont typeface="StarSymbol"/>
              <a:buAutoNum type="arabicPeriod"/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Proxima Nova"/>
                <a:ea typeface="Proxima Nova"/>
              </a:rPr>
              <a:t>NumPy and the GIL </a:t>
            </a:r>
            <a:r>
              <a:rPr b="0" lang="da-DK" sz="1300" spc="-1" strike="noStrike" u="sng">
                <a:solidFill>
                  <a:srgbClr val="ff5252"/>
                </a:solidFill>
                <a:uFillTx/>
                <a:latin typeface="Arial"/>
                <a:ea typeface="Arial"/>
                <a:hlinkClick r:id="rId2"/>
              </a:rPr>
              <a:t>NumPy vs the Global Interpreter Lock (GIL) (superfastpython.com)</a:t>
            </a:r>
            <a:endParaRPr b="0" lang="en-US" sz="1300" spc="-1" strike="noStrike">
              <a:latin typeface="Arial"/>
            </a:endParaRPr>
          </a:p>
          <a:p>
            <a:pPr marL="457200" indent="-310320">
              <a:lnSpc>
                <a:spcPct val="115000"/>
              </a:lnSpc>
              <a:buClr>
                <a:srgbClr val="616161"/>
              </a:buClr>
              <a:buFont typeface="StarSymbol"/>
              <a:buAutoNum type="arabicPeriod"/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Proxima Nova"/>
                <a:ea typeface="Proxima Nova"/>
              </a:rPr>
              <a:t>How the GIL prevents memory leaks in Python programs </a:t>
            </a:r>
            <a:r>
              <a:rPr b="0" lang="da-DK" sz="1100" spc="-1" strike="noStrike" u="sng">
                <a:solidFill>
                  <a:srgbClr val="ff5252"/>
                </a:solidFill>
                <a:uFillTx/>
                <a:latin typeface="Arial"/>
                <a:ea typeface="Arial"/>
                <a:hlinkClick r:id="rId3"/>
              </a:rPr>
              <a:t>What Is the Python Global Interpreter Lock (GIL)? – Real Python</a:t>
            </a:r>
            <a:endParaRPr b="0" lang="en-US" sz="1100" spc="-1" strike="noStrike">
              <a:latin typeface="Arial"/>
            </a:endParaRPr>
          </a:p>
          <a:p>
            <a:pPr marL="457200" indent="-310320">
              <a:lnSpc>
                <a:spcPct val="115000"/>
              </a:lnSpc>
              <a:buClr>
                <a:srgbClr val="616161"/>
              </a:buClr>
              <a:buFont typeface="StarSymbol"/>
              <a:buAutoNum type="arabicPeriod"/>
              <a:tabLst>
                <a:tab algn="l" pos="0"/>
              </a:tabLst>
            </a:pPr>
            <a:r>
              <a:rPr b="0" lang="da-DK" sz="1300" spc="-1" strike="noStrike" u="sng">
                <a:solidFill>
                  <a:srgbClr val="ff5252"/>
                </a:solidFill>
                <a:uFillTx/>
                <a:latin typeface="Proxima Nova"/>
                <a:ea typeface="Proxima Nova"/>
                <a:hlinkClick r:id="rId4"/>
              </a:rPr>
              <a:t>Advanced Python topics: Threads in Python</a:t>
            </a:r>
            <a:endParaRPr b="0" lang="en-US" sz="1300" spc="-1" strike="noStrike">
              <a:latin typeface="Arial"/>
            </a:endParaRPr>
          </a:p>
          <a:p>
            <a:pPr marL="457200" indent="-310320">
              <a:lnSpc>
                <a:spcPct val="115000"/>
              </a:lnSpc>
              <a:buClr>
                <a:srgbClr val="616161"/>
              </a:buClr>
              <a:buFont typeface="StarSymbol"/>
              <a:buAutoNum type="arabicPeriod"/>
              <a:tabLst>
                <a:tab algn="l" pos="0"/>
              </a:tabLst>
            </a:pPr>
            <a:r>
              <a:rPr b="0" lang="da-DK" sz="1300" spc="-1" strike="noStrike">
                <a:solidFill>
                  <a:srgbClr val="616161"/>
                </a:solidFill>
                <a:latin typeface="Proxima Nova"/>
                <a:ea typeface="Proxima Nova"/>
              </a:rPr>
              <a:t>Sharing data in threads and processes </a:t>
            </a:r>
            <a:r>
              <a:rPr b="0" lang="da-DK" sz="1300" spc="-1" strike="noStrike" u="sng">
                <a:solidFill>
                  <a:srgbClr val="ff5252"/>
                </a:solidFill>
                <a:uFillTx/>
                <a:latin typeface="Arial"/>
                <a:ea typeface="Arial"/>
                <a:hlinkClick r:id="rId5"/>
              </a:rPr>
              <a:t>Threads are 4x Faster at Sharing Data Than Processes in Python (superfastpython.com)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  <a:p>
            <a:pPr marL="457200" indent="-227880">
              <a:lnSpc>
                <a:spcPct val="115000"/>
              </a:lnSpc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</p:txBody>
      </p:sp>
      <p:sp>
        <p:nvSpPr>
          <p:cNvPr id="482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290E327-4B8D-4B9B-85F4-E01E60A7C8D0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63;g22eae1f4d4d_2_0" descr=""/>
          <p:cNvPicPr/>
          <p:nvPr/>
        </p:nvPicPr>
        <p:blipFill>
          <a:blip r:embed="rId1"/>
          <a:stretch/>
        </p:blipFill>
        <p:spPr>
          <a:xfrm>
            <a:off x="7153200" y="49320"/>
            <a:ext cx="1867320" cy="1183320"/>
          </a:xfrm>
          <a:prstGeom prst="rect">
            <a:avLst/>
          </a:prstGeom>
          <a:ln>
            <a:noFill/>
          </a:ln>
        </p:spPr>
      </p:pic>
      <p:sp>
        <p:nvSpPr>
          <p:cNvPr id="484" name="CustomShape 1"/>
          <p:cNvSpPr/>
          <p:nvPr/>
        </p:nvSpPr>
        <p:spPr>
          <a:xfrm>
            <a:off x="5650560" y="1364760"/>
            <a:ext cx="2427480" cy="2353320"/>
          </a:xfrm>
          <a:prstGeom prst="rect">
            <a:avLst/>
          </a:prstGeom>
          <a:noFill/>
          <a:ln w="381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CustomShape 2"/>
          <p:cNvSpPr/>
          <p:nvPr/>
        </p:nvSpPr>
        <p:spPr>
          <a:xfrm>
            <a:off x="1184040" y="1364760"/>
            <a:ext cx="2427480" cy="2353320"/>
          </a:xfrm>
          <a:prstGeom prst="rect">
            <a:avLst/>
          </a:prstGeom>
          <a:noFill/>
          <a:ln w="381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CustomShape 3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MPI (Message Passing Interface)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487" name="CustomShape 4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6CCF9E80-6408-4A43-AD8F-F6C07E5986B4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488" name="CustomShape 5"/>
          <p:cNvSpPr/>
          <p:nvPr/>
        </p:nvSpPr>
        <p:spPr>
          <a:xfrm>
            <a:off x="1471320" y="1455120"/>
            <a:ext cx="1917720" cy="186192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9" name="CustomShape 6"/>
          <p:cNvSpPr/>
          <p:nvPr/>
        </p:nvSpPr>
        <p:spPr>
          <a:xfrm>
            <a:off x="5905080" y="1455120"/>
            <a:ext cx="1917720" cy="1861920"/>
          </a:xfrm>
          <a:prstGeom prst="rect">
            <a:avLst/>
          </a:prstGeom>
          <a:solidFill>
            <a:srgbClr val="63d297"/>
          </a:solidFill>
          <a:ln w="9360">
            <a:solidFill>
              <a:srgbClr val="4ba17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0" name="CustomShape 7"/>
          <p:cNvSpPr/>
          <p:nvPr/>
        </p:nvSpPr>
        <p:spPr>
          <a:xfrm>
            <a:off x="1628640" y="1575720"/>
            <a:ext cx="1556280" cy="39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400" spc="-1" strike="noStrike">
                <a:solidFill>
                  <a:srgbClr val="000000"/>
                </a:solidFill>
                <a:latin typeface="Proxima Nova"/>
                <a:ea typeface="Proxima Nova"/>
              </a:rPr>
              <a:t>process 0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91" name="CustomShape 8"/>
          <p:cNvSpPr/>
          <p:nvPr/>
        </p:nvSpPr>
        <p:spPr>
          <a:xfrm>
            <a:off x="6086160" y="1575720"/>
            <a:ext cx="1556280" cy="39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400" spc="-1" strike="noStrike">
                <a:solidFill>
                  <a:srgbClr val="000000"/>
                </a:solidFill>
                <a:latin typeface="Proxima Nova"/>
                <a:ea typeface="Proxima Nova"/>
              </a:rPr>
              <a:t>process 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92" name="CustomShape 9"/>
          <p:cNvSpPr/>
          <p:nvPr/>
        </p:nvSpPr>
        <p:spPr>
          <a:xfrm>
            <a:off x="1848960" y="3318120"/>
            <a:ext cx="1097640" cy="60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400" spc="-1" strike="noStrike">
                <a:solidFill>
                  <a:srgbClr val="000000"/>
                </a:solidFill>
                <a:latin typeface="Proxima Nova"/>
                <a:ea typeface="Proxima Nova"/>
              </a:rPr>
              <a:t>computer 0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93" name="CustomShape 10"/>
          <p:cNvSpPr/>
          <p:nvPr/>
        </p:nvSpPr>
        <p:spPr>
          <a:xfrm>
            <a:off x="6315480" y="3318120"/>
            <a:ext cx="1097640" cy="60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400" spc="-1" strike="noStrike">
                <a:solidFill>
                  <a:srgbClr val="000000"/>
                </a:solidFill>
                <a:latin typeface="Proxima Nova"/>
                <a:ea typeface="Proxima Nova"/>
              </a:rPr>
              <a:t>computer 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94" name="CustomShape 11"/>
          <p:cNvSpPr/>
          <p:nvPr/>
        </p:nvSpPr>
        <p:spPr>
          <a:xfrm>
            <a:off x="1962360" y="1877400"/>
            <a:ext cx="749880" cy="60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da-DK" sz="1400" spc="-1" strike="noStrike">
                <a:solidFill>
                  <a:srgbClr val="000000"/>
                </a:solidFill>
                <a:latin typeface="Proxima Nova"/>
                <a:ea typeface="Proxima Nova"/>
              </a:rPr>
              <a:t>data xyz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95" name="CustomShape 12"/>
          <p:cNvSpPr/>
          <p:nvPr/>
        </p:nvSpPr>
        <p:spPr>
          <a:xfrm>
            <a:off x="2731680" y="2328480"/>
            <a:ext cx="3548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f525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496" name="Google Shape;476;g22eae1f4d4d_2_0" descr=""/>
          <p:cNvPicPr/>
          <p:nvPr/>
        </p:nvPicPr>
        <p:blipFill>
          <a:blip r:embed="rId2"/>
          <a:stretch/>
        </p:blipFill>
        <p:spPr>
          <a:xfrm>
            <a:off x="3807360" y="1635120"/>
            <a:ext cx="1647360" cy="1183320"/>
          </a:xfrm>
          <a:prstGeom prst="rect">
            <a:avLst/>
          </a:prstGeom>
          <a:ln>
            <a:noFill/>
          </a:ln>
        </p:spPr>
      </p:pic>
      <p:sp>
        <p:nvSpPr>
          <p:cNvPr id="497" name="CustomShape 13"/>
          <p:cNvSpPr/>
          <p:nvPr/>
        </p:nvSpPr>
        <p:spPr>
          <a:xfrm>
            <a:off x="6489360" y="1899720"/>
            <a:ext cx="749880" cy="60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da-DK" sz="1400" spc="-1" strike="noStrike">
                <a:solidFill>
                  <a:srgbClr val="000000"/>
                </a:solidFill>
                <a:latin typeface="Proxima Nova"/>
                <a:ea typeface="Proxima Nova"/>
              </a:rPr>
              <a:t>data </a:t>
            </a:r>
            <a:r>
              <a:rPr b="1" lang="da-DK" sz="1400" spc="-1" strike="noStrike">
                <a:solidFill>
                  <a:srgbClr val="ffffff"/>
                </a:solidFill>
                <a:latin typeface="Proxima Nova"/>
                <a:ea typeface="Proxima Nova"/>
              </a:rPr>
              <a:t>xyz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98" name="CustomShape 14"/>
          <p:cNvSpPr/>
          <p:nvPr/>
        </p:nvSpPr>
        <p:spPr>
          <a:xfrm>
            <a:off x="159480" y="3969000"/>
            <a:ext cx="8312400" cy="109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 marL="457200" indent="-32328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</a:pPr>
            <a:r>
              <a:rPr b="0" lang="da-DK" sz="1500" spc="-1" strike="noStrike">
                <a:solidFill>
                  <a:srgbClr val="000000"/>
                </a:solidFill>
                <a:latin typeface="Proxima Nova"/>
                <a:ea typeface="Proxima Nova"/>
              </a:rPr>
              <a:t>MPI is a standard for passing data ("messages") between processes.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</a:pPr>
            <a:r>
              <a:rPr b="0" lang="da-DK" sz="1500" spc="-1" strike="noStrike">
                <a:solidFill>
                  <a:srgbClr val="000000"/>
                </a:solidFill>
                <a:latin typeface="Proxima Nova"/>
                <a:ea typeface="Proxima Nova"/>
              </a:rPr>
              <a:t>OpenMPI/MPICH/… are C-libraries following the MPI standard.</a:t>
            </a:r>
            <a:endParaRPr b="0" lang="en-US" sz="1500" spc="-1" strike="noStrike">
              <a:latin typeface="Arial"/>
            </a:endParaRPr>
          </a:p>
          <a:p>
            <a:pPr marL="457200" indent="-32328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</a:pPr>
            <a:r>
              <a:rPr b="0" lang="da-DK" sz="1500" spc="-1" strike="noStrike">
                <a:solidFill>
                  <a:srgbClr val="000000"/>
                </a:solidFill>
                <a:latin typeface="Proxima Nova"/>
                <a:ea typeface="Proxima Nova"/>
              </a:rPr>
              <a:t>mpi4py allows you to use these libraries from Python to communicate between processes.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66" dur="indefinite" restart="never" nodeType="tmRoot">
          <p:childTnLst>
            <p:seq>
              <p:cTn id="267" dur="indefinite" nodeType="mainSeq">
                <p:childTnLst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72" dur="10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75"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78"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CustomShape 1"/>
          <p:cNvSpPr/>
          <p:nvPr/>
        </p:nvSpPr>
        <p:spPr>
          <a:xfrm>
            <a:off x="311760" y="444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Why (not) MPI?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500" name="CustomShape 2"/>
          <p:cNvSpPr/>
          <p:nvPr/>
        </p:nvSpPr>
        <p:spPr>
          <a:xfrm>
            <a:off x="311760" y="1152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marL="457200" indent="-354960">
              <a:lnSpc>
                <a:spcPct val="115000"/>
              </a:lnSpc>
              <a:buClr>
                <a:srgbClr val="4ba173"/>
              </a:buClr>
              <a:buFont typeface="Proxima Nova"/>
              <a:buChar char="+"/>
            </a:pPr>
            <a:r>
              <a:rPr b="0" lang="da-DK" sz="2000" spc="-1" strike="noStrike">
                <a:solidFill>
                  <a:srgbClr val="616161"/>
                </a:solidFill>
                <a:latin typeface="Proxima Nova"/>
                <a:ea typeface="Proxima Nova"/>
              </a:rPr>
              <a:t>high-level of flexibility</a:t>
            </a:r>
            <a:endParaRPr b="0" lang="en-US" sz="2000" spc="-1" strike="noStrike">
              <a:latin typeface="Arial"/>
            </a:endParaRPr>
          </a:p>
          <a:p>
            <a:pPr marL="457200" indent="-354960">
              <a:lnSpc>
                <a:spcPct val="115000"/>
              </a:lnSpc>
              <a:buClr>
                <a:srgbClr val="4ba173"/>
              </a:buClr>
              <a:buFont typeface="Proxima Nova"/>
              <a:buChar char="+"/>
            </a:pPr>
            <a:r>
              <a:rPr b="0" lang="da-DK" sz="2000" spc="-1" strike="noStrike">
                <a:solidFill>
                  <a:srgbClr val="616161"/>
                </a:solidFill>
                <a:latin typeface="Proxima Nova"/>
                <a:ea typeface="Proxima Nova"/>
              </a:rPr>
              <a:t>high performance (when used correctly)</a:t>
            </a:r>
            <a:endParaRPr b="0" lang="en-US" sz="2000" spc="-1" strike="noStrike">
              <a:latin typeface="Arial"/>
            </a:endParaRPr>
          </a:p>
          <a:p>
            <a:pPr marL="457200" indent="-354960">
              <a:lnSpc>
                <a:spcPct val="115000"/>
              </a:lnSpc>
              <a:buClr>
                <a:srgbClr val="4ba173"/>
              </a:buClr>
              <a:buFont typeface="Proxima Nova"/>
              <a:buChar char="+"/>
            </a:pPr>
            <a:r>
              <a:rPr b="0" lang="da-DK" sz="2000" spc="-1" strike="noStrike">
                <a:solidFill>
                  <a:srgbClr val="616161"/>
                </a:solidFill>
                <a:latin typeface="Proxima Nova"/>
                <a:ea typeface="Proxima Nova"/>
              </a:rPr>
              <a:t>leverage the combined power of thousands of computers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 marL="457200" indent="-354960">
              <a:lnSpc>
                <a:spcPct val="115000"/>
              </a:lnSpc>
              <a:buClr>
                <a:srgbClr val="ff5252"/>
              </a:buClr>
              <a:buFont typeface="Proxima Nova"/>
              <a:buChar char="-"/>
              <a:tabLst>
                <a:tab algn="l" pos="0"/>
              </a:tabLst>
            </a:pPr>
            <a:r>
              <a:rPr b="0" lang="da-DK" sz="2000" spc="-1" strike="noStrike">
                <a:solidFill>
                  <a:srgbClr val="616161"/>
                </a:solidFill>
                <a:latin typeface="Proxima Nova"/>
                <a:ea typeface="Proxima Nova"/>
              </a:rPr>
              <a:t>cognitive overhead</a:t>
            </a:r>
            <a:endParaRPr b="0" lang="en-US" sz="2000" spc="-1" strike="noStrike">
              <a:latin typeface="Arial"/>
            </a:endParaRPr>
          </a:p>
          <a:p>
            <a:pPr marL="457200" indent="-354960">
              <a:lnSpc>
                <a:spcPct val="115000"/>
              </a:lnSpc>
              <a:buClr>
                <a:srgbClr val="ff5252"/>
              </a:buClr>
              <a:buFont typeface="Proxima Nova"/>
              <a:buChar char="-"/>
              <a:tabLst>
                <a:tab algn="l" pos="0"/>
              </a:tabLst>
            </a:pPr>
            <a:r>
              <a:rPr b="0" lang="da-DK" sz="2000" spc="-1" strike="noStrike">
                <a:solidFill>
                  <a:srgbClr val="616161"/>
                </a:solidFill>
                <a:latin typeface="Proxima Nova"/>
                <a:ea typeface="Proxima Nova"/>
              </a:rPr>
              <a:t>difficult to use effectively</a:t>
            </a:r>
            <a:endParaRPr b="0" lang="en-US" sz="2000" spc="-1" strike="noStrike">
              <a:latin typeface="Arial"/>
            </a:endParaRPr>
          </a:p>
          <a:p>
            <a:pPr marL="457200" indent="-354960">
              <a:lnSpc>
                <a:spcPct val="115000"/>
              </a:lnSpc>
              <a:buClr>
                <a:srgbClr val="ff5252"/>
              </a:buClr>
              <a:buFont typeface="Proxima Nova"/>
              <a:buChar char="-"/>
              <a:tabLst>
                <a:tab algn="l" pos="0"/>
              </a:tabLst>
            </a:pPr>
            <a:r>
              <a:rPr b="0" lang="da-DK" sz="2000" spc="-1" strike="noStrike">
                <a:solidFill>
                  <a:srgbClr val="616161"/>
                </a:solidFill>
                <a:latin typeface="Proxima Nova"/>
                <a:ea typeface="Proxima Nova"/>
              </a:rPr>
              <a:t>debugging </a:t>
            </a:r>
            <a:r>
              <a:rPr b="0" lang="da-DK" sz="2000" spc="-1" strike="sngStrike">
                <a:solidFill>
                  <a:srgbClr val="616161"/>
                </a:solidFill>
                <a:latin typeface="Proxima Nova"/>
                <a:ea typeface="Proxima Nova"/>
              </a:rPr>
              <a:t>can</a:t>
            </a:r>
            <a:r>
              <a:rPr b="0" lang="da-DK" sz="2000" spc="-1" strike="noStrike">
                <a:solidFill>
                  <a:srgbClr val="616161"/>
                </a:solidFill>
                <a:latin typeface="Proxima Nova"/>
                <a:ea typeface="Proxima Nova"/>
              </a:rPr>
              <a:t> is a nightmare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501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BA7B06C-7DE3-4AEC-9031-4994F24DA5CB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pic>
        <p:nvPicPr>
          <p:cNvPr id="502" name="Google Shape;486;g22eae1f4d4d_2_78" descr=""/>
          <p:cNvPicPr/>
          <p:nvPr/>
        </p:nvPicPr>
        <p:blipFill>
          <a:blip r:embed="rId1"/>
          <a:stretch/>
        </p:blipFill>
        <p:spPr>
          <a:xfrm>
            <a:off x="7636320" y="1600560"/>
            <a:ext cx="772560" cy="782640"/>
          </a:xfrm>
          <a:prstGeom prst="rect">
            <a:avLst/>
          </a:prstGeom>
          <a:ln>
            <a:noFill/>
          </a:ln>
        </p:spPr>
      </p:pic>
      <p:sp>
        <p:nvSpPr>
          <p:cNvPr id="503" name="CustomShape 4"/>
          <p:cNvSpPr/>
          <p:nvPr/>
        </p:nvSpPr>
        <p:spPr>
          <a:xfrm>
            <a:off x="5122080" y="4667400"/>
            <a:ext cx="2299320" cy="57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da-DK" sz="1300" spc="-1" strike="noStrike">
                <a:solidFill>
                  <a:srgbClr val="000000"/>
                </a:solidFill>
                <a:latin typeface="Proxima Nova"/>
                <a:ea typeface="Proxima Nova"/>
              </a:rPr>
              <a:t>(pictured: typical MPI user)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504" name="Google Shape;488;g22eae1f4d4d_2_78" descr=""/>
          <p:cNvPicPr/>
          <p:nvPr/>
        </p:nvPicPr>
        <p:blipFill>
          <a:blip r:embed="rId2"/>
          <a:stretch/>
        </p:blipFill>
        <p:spPr>
          <a:xfrm>
            <a:off x="4461480" y="2720880"/>
            <a:ext cx="3620160" cy="2043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311760" y="228960"/>
            <a:ext cx="851976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Exercise</a:t>
            </a: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: brainstorm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311760" y="864360"/>
            <a:ext cx="8519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Why do we parallelize?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Talk to your partner and come up with three practical examples of where parallelization could be beneficial (in your work or another application).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In short, two reasons why: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spcBef>
                <a:spcPts val="1599"/>
              </a:spcBef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Speed up computations.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616161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Process “big” things.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algn="l" pos="0"/>
              </a:tabLst>
            </a:pPr>
            <a:r>
              <a:rPr b="0" lang="da-DK" sz="1800" spc="-1" strike="noStrike">
                <a:solidFill>
                  <a:srgbClr val="616161"/>
                </a:solidFill>
                <a:latin typeface="Proxima Nova"/>
                <a:ea typeface="Proxima Nova"/>
              </a:rPr>
              <a:t>As for the “how”...we’ll come back to that later.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4EE2D32-12D8-4F7C-A54C-B9AD9AD9E31F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510480" y="2057400"/>
            <a:ext cx="8122320" cy="77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3600" spc="-1" strike="noStrike">
                <a:solidFill>
                  <a:srgbClr val="ffffff"/>
                </a:solidFill>
                <a:latin typeface="Proxima Nova"/>
                <a:ea typeface="Proxima Nova"/>
              </a:rPr>
              <a:t>Multithreading, the GIL, and multiprocessing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C38E4D9-0F5D-4FB7-9994-CBA532EAD77C}" type="slidenum">
              <a:rPr b="0" lang="da-DK" sz="1000" spc="-1" strike="noStrike">
                <a:solidFill>
                  <a:srgbClr val="ffffff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312120" y="250560"/>
            <a:ext cx="883152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Parallelization as ...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94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D3E57C5-768E-4635-8BBF-396A5A339D96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312120" y="250560"/>
            <a:ext cx="883152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Parallelization as a kitchen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6052FFE-6066-4C45-BF2C-9996E7233288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pic>
        <p:nvPicPr>
          <p:cNvPr id="297" name="" descr=""/>
          <p:cNvPicPr/>
          <p:nvPr/>
        </p:nvPicPr>
        <p:blipFill>
          <a:blip r:embed="rId1"/>
          <a:stretch/>
        </p:blipFill>
        <p:spPr>
          <a:xfrm>
            <a:off x="5203080" y="369360"/>
            <a:ext cx="3108600" cy="4184640"/>
          </a:xfrm>
          <a:prstGeom prst="rect">
            <a:avLst/>
          </a:prstGeom>
          <a:ln>
            <a:noFill/>
          </a:ln>
        </p:spPr>
      </p:pic>
      <p:sp>
        <p:nvSpPr>
          <p:cNvPr id="298" name="CustomShape 3"/>
          <p:cNvSpPr/>
          <p:nvPr/>
        </p:nvSpPr>
        <p:spPr>
          <a:xfrm>
            <a:off x="457200" y="906840"/>
            <a:ext cx="4745520" cy="212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We need to make a single dish: </a:t>
            </a:r>
            <a:r>
              <a:rPr b="1" lang="da-DK" sz="1600" spc="-1" strike="noStrike" u="sng">
                <a:solidFill>
                  <a:srgbClr val="000000"/>
                </a:solidFill>
                <a:uFillTx/>
                <a:latin typeface="Proxima Nova"/>
                <a:ea typeface="Proxima Nova"/>
              </a:rPr>
              <a:t>DAKOS</a:t>
            </a: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. This requires*:</a:t>
            </a:r>
            <a:endParaRPr b="0" lang="en-US" sz="1600" spc="-1" strike="noStrike">
              <a:latin typeface="Arial"/>
            </a:endParaRPr>
          </a:p>
          <a:p>
            <a:pPr marL="457200" indent="-32940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Soaking rye bread in olive oil</a:t>
            </a:r>
            <a:endParaRPr b="0" lang="en-US" sz="1600" spc="-1" strike="noStrike">
              <a:latin typeface="Arial"/>
            </a:endParaRPr>
          </a:p>
          <a:p>
            <a:pPr marL="457200" indent="-32940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Chopping tomatoes</a:t>
            </a:r>
            <a:endParaRPr b="0" lang="en-US" sz="1600" spc="-1" strike="noStrike">
              <a:latin typeface="Arial"/>
            </a:endParaRPr>
          </a:p>
          <a:p>
            <a:pPr marL="457200" indent="-32940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Crumbling feta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All the preparations are passed to the Chef for the final plating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99" name="" descr=""/>
          <p:cNvPicPr/>
          <p:nvPr/>
        </p:nvPicPr>
        <p:blipFill>
          <a:blip r:embed="rId2"/>
          <a:stretch/>
        </p:blipFill>
        <p:spPr>
          <a:xfrm>
            <a:off x="1371600" y="3017880"/>
            <a:ext cx="2742840" cy="1828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312120" y="250560"/>
            <a:ext cx="8831520" cy="57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2800" spc="-1" strike="noStrike">
                <a:solidFill>
                  <a:srgbClr val="202729"/>
                </a:solidFill>
                <a:latin typeface="Proxima Nova"/>
                <a:ea typeface="Proxima Nova"/>
              </a:rPr>
              <a:t>Parallelization as a kitchen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01" name="CustomShape 2"/>
          <p:cNvSpPr/>
          <p:nvPr/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1F12DF4C-F7BD-4CEC-AE10-0C6C2D9F7046}" type="slidenum">
              <a:rPr b="0" lang="da-DK" sz="1000" spc="-1" strike="noStrike">
                <a:solidFill>
                  <a:srgbClr val="202729"/>
                </a:solidFill>
                <a:latin typeface="Proxima Nova"/>
                <a:ea typeface="Proxima Nova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pic>
        <p:nvPicPr>
          <p:cNvPr id="302" name="" descr=""/>
          <p:cNvPicPr/>
          <p:nvPr/>
        </p:nvPicPr>
        <p:blipFill>
          <a:blip r:embed="rId1"/>
          <a:stretch/>
        </p:blipFill>
        <p:spPr>
          <a:xfrm>
            <a:off x="5203080" y="369360"/>
            <a:ext cx="3108600" cy="4184640"/>
          </a:xfrm>
          <a:prstGeom prst="rect">
            <a:avLst/>
          </a:prstGeom>
          <a:ln>
            <a:noFill/>
          </a:ln>
        </p:spPr>
      </p:pic>
      <p:sp>
        <p:nvSpPr>
          <p:cNvPr id="303" name="CustomShape 3"/>
          <p:cNvSpPr/>
          <p:nvPr/>
        </p:nvSpPr>
        <p:spPr>
          <a:xfrm>
            <a:off x="640080" y="1099800"/>
            <a:ext cx="420588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The kitchen consists of:</a:t>
            </a:r>
            <a:endParaRPr b="0" lang="en-US" sz="1600" spc="-1" strike="noStrike">
              <a:latin typeface="Arial"/>
            </a:endParaRPr>
          </a:p>
          <a:p>
            <a:pPr marL="457200" indent="-32940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Head Chef</a:t>
            </a:r>
            <a:endParaRPr b="0" lang="en-US" sz="1600" spc="-1" strike="noStrike">
              <a:latin typeface="Arial"/>
            </a:endParaRPr>
          </a:p>
          <a:p>
            <a:pPr marL="457200" indent="-32940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Sous chefs</a:t>
            </a:r>
            <a:endParaRPr b="0" lang="en-US" sz="1600" spc="-1" strike="noStrike">
              <a:latin typeface="Arial"/>
            </a:endParaRPr>
          </a:p>
          <a:p>
            <a:pPr marL="457200" indent="-32940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Fixed number of workstations</a:t>
            </a:r>
            <a:endParaRPr b="0" lang="en-US" sz="1600" spc="-1" strike="noStrike">
              <a:latin typeface="Arial"/>
            </a:endParaRPr>
          </a:p>
          <a:p>
            <a:pPr marL="457200" indent="-329400">
              <a:lnSpc>
                <a:spcPct val="100000"/>
              </a:lnSpc>
              <a:buClr>
                <a:srgbClr val="000000"/>
              </a:buClr>
              <a:buFont typeface="Proxima Nova"/>
              <a:buChar char="●"/>
              <a:tabLst>
                <a:tab algn="l" pos="0"/>
              </a:tabLst>
            </a:pPr>
            <a:r>
              <a:rPr b="0" lang="da-DK" sz="1600" spc="-1" strike="noStrike">
                <a:solidFill>
                  <a:srgbClr val="000000"/>
                </a:solidFill>
                <a:latin typeface="Proxima Nova"/>
                <a:ea typeface="Proxima Nova"/>
              </a:rPr>
              <a:t>Dish logbook</a:t>
            </a:r>
            <a:endParaRPr b="0" lang="en-US" sz="1600" spc="-1" strike="noStrike">
              <a:latin typeface="Arial"/>
            </a:endParaRPr>
          </a:p>
        </p:txBody>
      </p:sp>
      <p:graphicFrame>
        <p:nvGraphicFramePr>
          <p:cNvPr id="304" name="Table 4"/>
          <p:cNvGraphicFramePr/>
          <p:nvPr/>
        </p:nvGraphicFramePr>
        <p:xfrm>
          <a:off x="1011600" y="3067920"/>
          <a:ext cx="3075480" cy="1013400"/>
        </p:xfrm>
        <a:graphic>
          <a:graphicData uri="http://schemas.openxmlformats.org/drawingml/2006/table">
            <a:tbl>
              <a:tblPr/>
              <a:tblGrid>
                <a:gridCol w="1119240"/>
                <a:gridCol w="1956600"/>
              </a:tblGrid>
              <a:tr h="338040">
                <a:tc>
                  <a:txBody>
                    <a:bodyPr lIns="91080" r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da-DK" sz="11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Bread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da-DK" sz="11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Done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8040">
                <a:tc>
                  <a:txBody>
                    <a:bodyPr lIns="91080" r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da-DK" sz="11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Olive oil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da-DK" sz="11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In progress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7680">
                <a:tc>
                  <a:txBody>
                    <a:bodyPr lIns="91080" r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da-DK" sz="11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Toppings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da-DK" sz="11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In progress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1902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Jennifer Rinker</dc:creator>
  <dc:description/>
  <dc:language>en-US</dc:language>
  <cp:lastModifiedBy/>
  <dcterms:modified xsi:type="dcterms:W3CDTF">2023-08-31T18:35:14Z</dcterms:modified>
  <cp:revision>7</cp:revision>
  <dc:subject/>
  <dc:title/>
</cp:coreProperties>
</file>